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1"/>
  </p:notesMasterIdLst>
  <p:sldIdLst>
    <p:sldId id="256" r:id="rId2"/>
    <p:sldId id="299" r:id="rId3"/>
    <p:sldId id="425" r:id="rId4"/>
    <p:sldId id="404" r:id="rId5"/>
    <p:sldId id="257" r:id="rId6"/>
    <p:sldId id="258" r:id="rId7"/>
    <p:sldId id="575" r:id="rId8"/>
    <p:sldId id="423" r:id="rId9"/>
    <p:sldId id="426" r:id="rId10"/>
    <p:sldId id="427" r:id="rId11"/>
    <p:sldId id="428" r:id="rId12"/>
    <p:sldId id="430" r:id="rId13"/>
    <p:sldId id="429" r:id="rId14"/>
    <p:sldId id="260" r:id="rId15"/>
    <p:sldId id="432" r:id="rId16"/>
    <p:sldId id="438" r:id="rId17"/>
    <p:sldId id="530" r:id="rId18"/>
    <p:sldId id="533" r:id="rId19"/>
    <p:sldId id="537" r:id="rId20"/>
    <p:sldId id="536" r:id="rId21"/>
    <p:sldId id="538" r:id="rId22"/>
    <p:sldId id="539" r:id="rId23"/>
    <p:sldId id="540" r:id="rId24"/>
    <p:sldId id="541" r:id="rId25"/>
    <p:sldId id="542" r:id="rId26"/>
    <p:sldId id="543" r:id="rId27"/>
    <p:sldId id="544" r:id="rId28"/>
    <p:sldId id="546" r:id="rId29"/>
    <p:sldId id="545" r:id="rId30"/>
    <p:sldId id="547" r:id="rId31"/>
    <p:sldId id="574" r:id="rId32"/>
    <p:sldId id="566" r:id="rId33"/>
    <p:sldId id="567" r:id="rId34"/>
    <p:sldId id="569" r:id="rId35"/>
    <p:sldId id="262" r:id="rId36"/>
    <p:sldId id="570" r:id="rId37"/>
    <p:sldId id="571" r:id="rId38"/>
    <p:sldId id="572" r:id="rId39"/>
    <p:sldId id="436" r:id="rId40"/>
    <p:sldId id="523" r:id="rId41"/>
    <p:sldId id="527" r:id="rId42"/>
    <p:sldId id="528" r:id="rId43"/>
    <p:sldId id="264" r:id="rId44"/>
    <p:sldId id="265" r:id="rId45"/>
    <p:sldId id="529" r:id="rId46"/>
    <p:sldId id="576" r:id="rId47"/>
    <p:sldId id="521" r:id="rId48"/>
    <p:sldId id="441" r:id="rId49"/>
    <p:sldId id="369"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Cambria Math" panose="02040503050406030204" pitchFamily="18" charset="0"/>
      <p:regular r:id="rId58"/>
    </p:embeddedFont>
    <p:embeddedFont>
      <p:font typeface="Consolas" panose="020B0609020204030204" pitchFamily="49"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3A49"/>
    <a:srgbClr val="E881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660" autoAdjust="0"/>
  </p:normalViewPr>
  <p:slideViewPr>
    <p:cSldViewPr snapToGrid="0">
      <p:cViewPr varScale="1">
        <p:scale>
          <a:sx n="49" d="100"/>
          <a:sy n="49" d="100"/>
        </p:scale>
        <p:origin x="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1F1E-45F3-B8E1-D6617C7169A7}"/>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Sheet1!$C$2:$C$135</c:f>
              <c:numCache>
                <c:formatCode>General</c:formatCode>
                <c:ptCount val="134"/>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2-1F1E-45F3-B8E1-D6617C7169A7}"/>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 limbs (machine integers per big integer)</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Sheet1!$A$2:$A$163</c:f>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f>Sheet1!$B$2:$B$163</c:f>
              <c:numCache>
                <c:formatCode>General</c:formatCode>
                <c:ptCount val="162"/>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1F1E-45F3-B8E1-D6617C7169A7}"/>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Sheet1!$A$2:$A$163</c:f>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f>Sheet1!$C$2:$C$163</c:f>
              <c:numCache>
                <c:formatCode>General</c:formatCode>
                <c:ptCount val="162"/>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2-1F1E-45F3-B8E1-D6617C7169A7}"/>
            </c:ext>
          </c:extLst>
        </c:ser>
        <c:ser>
          <c:idx val="3"/>
          <c:order val="3"/>
          <c:tx>
            <c:strRef>
              <c:f>Sheet1!$E$1</c:f>
              <c:strCache>
                <c:ptCount val="1"/>
                <c:pt idx="0">
                  <c:v>after fixed user</c:v>
                </c:pt>
              </c:strCache>
            </c:strRef>
          </c:tx>
          <c:spPr>
            <a:ln w="25400" cap="rnd">
              <a:noFill/>
              <a:round/>
            </a:ln>
            <a:effectLst/>
          </c:spPr>
          <c:marker>
            <c:symbol val="circle"/>
            <c:size val="5"/>
            <c:spPr>
              <a:solidFill>
                <a:schemeClr val="accent6">
                  <a:lumMod val="75000"/>
                </a:schemeClr>
              </a:solidFill>
              <a:ln w="9525">
                <a:solidFill>
                  <a:schemeClr val="accent6">
                    <a:lumMod val="75000"/>
                  </a:schemeClr>
                </a:solidFill>
              </a:ln>
              <a:effectLst/>
            </c:spPr>
          </c:marker>
          <c:xVal>
            <c:numRef>
              <c:f>Sheet1!$A$2:$A$163</c:f>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f>Sheet1!$E$2:$E$163</c:f>
              <c:numCache>
                <c:formatCode>General</c:formatCode>
                <c:ptCount val="162"/>
                <c:pt idx="0">
                  <c:v>13.08</c:v>
                </c:pt>
                <c:pt idx="1">
                  <c:v>15.72</c:v>
                </c:pt>
                <c:pt idx="2">
                  <c:v>15.81</c:v>
                </c:pt>
                <c:pt idx="3">
                  <c:v>16.14</c:v>
                </c:pt>
                <c:pt idx="4">
                  <c:v>15.79</c:v>
                </c:pt>
                <c:pt idx="5">
                  <c:v>15.97</c:v>
                </c:pt>
                <c:pt idx="6">
                  <c:v>15.84</c:v>
                </c:pt>
                <c:pt idx="7">
                  <c:v>15.88</c:v>
                </c:pt>
                <c:pt idx="8">
                  <c:v>15.93</c:v>
                </c:pt>
                <c:pt idx="9">
                  <c:v>15.7</c:v>
                </c:pt>
                <c:pt idx="10">
                  <c:v>15.75</c:v>
                </c:pt>
                <c:pt idx="11">
                  <c:v>15.8</c:v>
                </c:pt>
                <c:pt idx="12">
                  <c:v>15.67</c:v>
                </c:pt>
                <c:pt idx="13">
                  <c:v>15.8</c:v>
                </c:pt>
                <c:pt idx="14">
                  <c:v>15.96</c:v>
                </c:pt>
                <c:pt idx="15">
                  <c:v>15.81</c:v>
                </c:pt>
                <c:pt idx="16">
                  <c:v>16.03</c:v>
                </c:pt>
                <c:pt idx="17">
                  <c:v>16.02</c:v>
                </c:pt>
                <c:pt idx="18">
                  <c:v>15.83</c:v>
                </c:pt>
                <c:pt idx="19">
                  <c:v>16.89</c:v>
                </c:pt>
                <c:pt idx="20">
                  <c:v>19.78</c:v>
                </c:pt>
                <c:pt idx="21">
                  <c:v>19.78</c:v>
                </c:pt>
                <c:pt idx="22">
                  <c:v>19.87</c:v>
                </c:pt>
                <c:pt idx="23">
                  <c:v>19.89</c:v>
                </c:pt>
                <c:pt idx="24">
                  <c:v>19.899999999999999</c:v>
                </c:pt>
                <c:pt idx="25">
                  <c:v>19.75</c:v>
                </c:pt>
                <c:pt idx="26">
                  <c:v>19.8</c:v>
                </c:pt>
                <c:pt idx="27">
                  <c:v>19.87</c:v>
                </c:pt>
                <c:pt idx="28">
                  <c:v>19.78</c:v>
                </c:pt>
                <c:pt idx="29">
                  <c:v>19.89</c:v>
                </c:pt>
                <c:pt idx="30">
                  <c:v>19.79</c:v>
                </c:pt>
                <c:pt idx="31">
                  <c:v>20.05</c:v>
                </c:pt>
                <c:pt idx="32">
                  <c:v>19.97</c:v>
                </c:pt>
                <c:pt idx="33">
                  <c:v>19.899999999999999</c:v>
                </c:pt>
                <c:pt idx="34">
                  <c:v>19.96</c:v>
                </c:pt>
                <c:pt idx="35">
                  <c:v>19.86</c:v>
                </c:pt>
                <c:pt idx="36">
                  <c:v>19.760000000000002</c:v>
                </c:pt>
                <c:pt idx="37">
                  <c:v>19.87</c:v>
                </c:pt>
                <c:pt idx="38">
                  <c:v>19.88</c:v>
                </c:pt>
                <c:pt idx="39">
                  <c:v>19.78</c:v>
                </c:pt>
                <c:pt idx="40">
                  <c:v>19.829999999999998</c:v>
                </c:pt>
                <c:pt idx="41">
                  <c:v>19.91</c:v>
                </c:pt>
                <c:pt idx="42">
                  <c:v>19.96</c:v>
                </c:pt>
                <c:pt idx="43">
                  <c:v>19.940000000000001</c:v>
                </c:pt>
                <c:pt idx="44">
                  <c:v>20.77</c:v>
                </c:pt>
                <c:pt idx="45">
                  <c:v>21.2</c:v>
                </c:pt>
                <c:pt idx="46">
                  <c:v>21.27</c:v>
                </c:pt>
                <c:pt idx="47">
                  <c:v>20.76</c:v>
                </c:pt>
                <c:pt idx="48">
                  <c:v>21.26</c:v>
                </c:pt>
                <c:pt idx="49">
                  <c:v>21.5</c:v>
                </c:pt>
                <c:pt idx="50">
                  <c:v>21.21</c:v>
                </c:pt>
                <c:pt idx="51">
                  <c:v>21.24</c:v>
                </c:pt>
                <c:pt idx="52">
                  <c:v>21.19</c:v>
                </c:pt>
                <c:pt idx="53">
                  <c:v>24.71</c:v>
                </c:pt>
                <c:pt idx="54">
                  <c:v>24.7</c:v>
                </c:pt>
                <c:pt idx="55">
                  <c:v>24.68</c:v>
                </c:pt>
                <c:pt idx="56">
                  <c:v>26.21</c:v>
                </c:pt>
                <c:pt idx="57">
                  <c:v>26.26</c:v>
                </c:pt>
                <c:pt idx="58">
                  <c:v>26.26</c:v>
                </c:pt>
                <c:pt idx="59">
                  <c:v>26.19</c:v>
                </c:pt>
                <c:pt idx="60">
                  <c:v>25.7</c:v>
                </c:pt>
                <c:pt idx="61">
                  <c:v>26.37</c:v>
                </c:pt>
                <c:pt idx="62">
                  <c:v>25.62</c:v>
                </c:pt>
                <c:pt idx="63">
                  <c:v>25.73</c:v>
                </c:pt>
                <c:pt idx="64">
                  <c:v>26.27</c:v>
                </c:pt>
                <c:pt idx="65">
                  <c:v>30.19</c:v>
                </c:pt>
                <c:pt idx="66">
                  <c:v>29.93</c:v>
                </c:pt>
                <c:pt idx="67">
                  <c:v>29.97</c:v>
                </c:pt>
                <c:pt idx="68">
                  <c:v>30.15</c:v>
                </c:pt>
                <c:pt idx="69">
                  <c:v>30.02</c:v>
                </c:pt>
                <c:pt idx="70">
                  <c:v>30.17</c:v>
                </c:pt>
                <c:pt idx="71">
                  <c:v>30.08</c:v>
                </c:pt>
                <c:pt idx="72">
                  <c:v>30</c:v>
                </c:pt>
                <c:pt idx="73">
                  <c:v>30.08</c:v>
                </c:pt>
                <c:pt idx="74">
                  <c:v>29.98</c:v>
                </c:pt>
                <c:pt idx="75">
                  <c:v>30.23</c:v>
                </c:pt>
                <c:pt idx="76">
                  <c:v>29.96</c:v>
                </c:pt>
                <c:pt idx="77">
                  <c:v>29.93</c:v>
                </c:pt>
                <c:pt idx="78">
                  <c:v>30.02</c:v>
                </c:pt>
                <c:pt idx="79">
                  <c:v>30.22</c:v>
                </c:pt>
                <c:pt idx="80">
                  <c:v>32.049999999999997</c:v>
                </c:pt>
                <c:pt idx="81">
                  <c:v>31.23</c:v>
                </c:pt>
                <c:pt idx="82">
                  <c:v>32.06</c:v>
                </c:pt>
                <c:pt idx="83">
                  <c:v>32.020000000000003</c:v>
                </c:pt>
                <c:pt idx="84">
                  <c:v>32.090000000000003</c:v>
                </c:pt>
                <c:pt idx="85">
                  <c:v>32.04</c:v>
                </c:pt>
                <c:pt idx="86">
                  <c:v>31.38</c:v>
                </c:pt>
                <c:pt idx="87">
                  <c:v>31.27</c:v>
                </c:pt>
                <c:pt idx="88">
                  <c:v>31.89</c:v>
                </c:pt>
                <c:pt idx="89">
                  <c:v>31.09</c:v>
                </c:pt>
                <c:pt idx="90">
                  <c:v>31.07</c:v>
                </c:pt>
                <c:pt idx="91">
                  <c:v>37.200000000000003</c:v>
                </c:pt>
                <c:pt idx="92">
                  <c:v>37.18</c:v>
                </c:pt>
                <c:pt idx="93">
                  <c:v>37.270000000000003</c:v>
                </c:pt>
                <c:pt idx="94">
                  <c:v>37.08</c:v>
                </c:pt>
                <c:pt idx="95">
                  <c:v>37.19</c:v>
                </c:pt>
                <c:pt idx="96">
                  <c:v>37.35</c:v>
                </c:pt>
                <c:pt idx="97">
                  <c:v>36.909999999999997</c:v>
                </c:pt>
                <c:pt idx="98">
                  <c:v>39.5</c:v>
                </c:pt>
                <c:pt idx="99">
                  <c:v>39.64</c:v>
                </c:pt>
                <c:pt idx="100">
                  <c:v>40.39</c:v>
                </c:pt>
                <c:pt idx="101">
                  <c:v>40.56</c:v>
                </c:pt>
                <c:pt idx="102">
                  <c:v>40.200000000000003</c:v>
                </c:pt>
                <c:pt idx="103">
                  <c:v>40.42</c:v>
                </c:pt>
                <c:pt idx="104">
                  <c:v>38.57</c:v>
                </c:pt>
                <c:pt idx="105">
                  <c:v>40.479999999999997</c:v>
                </c:pt>
                <c:pt idx="106">
                  <c:v>39.68</c:v>
                </c:pt>
                <c:pt idx="107">
                  <c:v>39.21</c:v>
                </c:pt>
                <c:pt idx="108">
                  <c:v>40.31</c:v>
                </c:pt>
                <c:pt idx="109">
                  <c:v>40.36</c:v>
                </c:pt>
                <c:pt idx="110">
                  <c:v>40.5</c:v>
                </c:pt>
                <c:pt idx="111">
                  <c:v>47.26</c:v>
                </c:pt>
                <c:pt idx="112">
                  <c:v>47.17</c:v>
                </c:pt>
                <c:pt idx="113">
                  <c:v>46.86</c:v>
                </c:pt>
                <c:pt idx="114">
                  <c:v>47.88</c:v>
                </c:pt>
                <c:pt idx="115">
                  <c:v>47.11</c:v>
                </c:pt>
                <c:pt idx="116">
                  <c:v>47.09</c:v>
                </c:pt>
                <c:pt idx="117">
                  <c:v>47.05</c:v>
                </c:pt>
                <c:pt idx="118">
                  <c:v>46.74</c:v>
                </c:pt>
                <c:pt idx="119">
                  <c:v>47.14</c:v>
                </c:pt>
                <c:pt idx="120">
                  <c:v>47.05</c:v>
                </c:pt>
                <c:pt idx="121">
                  <c:v>47.34</c:v>
                </c:pt>
                <c:pt idx="122">
                  <c:v>46.96</c:v>
                </c:pt>
                <c:pt idx="123">
                  <c:v>48.51</c:v>
                </c:pt>
                <c:pt idx="124">
                  <c:v>48.17</c:v>
                </c:pt>
                <c:pt idx="125">
                  <c:v>56.02</c:v>
                </c:pt>
                <c:pt idx="126">
                  <c:v>59.53</c:v>
                </c:pt>
                <c:pt idx="127">
                  <c:v>75.11</c:v>
                </c:pt>
                <c:pt idx="128">
                  <c:v>75.81</c:v>
                </c:pt>
                <c:pt idx="129">
                  <c:v>75.569999999999993</c:v>
                </c:pt>
                <c:pt idx="130">
                  <c:v>75.400000000000006</c:v>
                </c:pt>
                <c:pt idx="131">
                  <c:v>75.680000000000007</c:v>
                </c:pt>
                <c:pt idx="132">
                  <c:v>90.07</c:v>
                </c:pt>
                <c:pt idx="133">
                  <c:v>90.16</c:v>
                </c:pt>
                <c:pt idx="134">
                  <c:v>89.58</c:v>
                </c:pt>
                <c:pt idx="135">
                  <c:v>89.95</c:v>
                </c:pt>
                <c:pt idx="136">
                  <c:v>89.63</c:v>
                </c:pt>
                <c:pt idx="137">
                  <c:v>89.87</c:v>
                </c:pt>
                <c:pt idx="138">
                  <c:v>90.26</c:v>
                </c:pt>
                <c:pt idx="139">
                  <c:v>89.89</c:v>
                </c:pt>
                <c:pt idx="140">
                  <c:v>89.47</c:v>
                </c:pt>
                <c:pt idx="141">
                  <c:v>90.42</c:v>
                </c:pt>
                <c:pt idx="142">
                  <c:v>112.89</c:v>
                </c:pt>
                <c:pt idx="143">
                  <c:v>112.4</c:v>
                </c:pt>
                <c:pt idx="144">
                  <c:v>112.97</c:v>
                </c:pt>
                <c:pt idx="145">
                  <c:v>111.98</c:v>
                </c:pt>
                <c:pt idx="146">
                  <c:v>112.74</c:v>
                </c:pt>
                <c:pt idx="147">
                  <c:v>130.77000000000001</c:v>
                </c:pt>
                <c:pt idx="148">
                  <c:v>131.19999999999999</c:v>
                </c:pt>
                <c:pt idx="149">
                  <c:v>156.9</c:v>
                </c:pt>
                <c:pt idx="150">
                  <c:v>156.81</c:v>
                </c:pt>
                <c:pt idx="151">
                  <c:v>157.49</c:v>
                </c:pt>
                <c:pt idx="152">
                  <c:v>157.72999999999999</c:v>
                </c:pt>
                <c:pt idx="153">
                  <c:v>195.5</c:v>
                </c:pt>
                <c:pt idx="154">
                  <c:v>195.45</c:v>
                </c:pt>
                <c:pt idx="155">
                  <c:v>194.89</c:v>
                </c:pt>
                <c:pt idx="156">
                  <c:v>195.55</c:v>
                </c:pt>
                <c:pt idx="157">
                  <c:v>196.53</c:v>
                </c:pt>
                <c:pt idx="158">
                  <c:v>195.34</c:v>
                </c:pt>
                <c:pt idx="159">
                  <c:v>195.46</c:v>
                </c:pt>
                <c:pt idx="160">
                  <c:v>196.22</c:v>
                </c:pt>
                <c:pt idx="161">
                  <c:v>215.27</c:v>
                </c:pt>
              </c:numCache>
            </c:numRef>
          </c:yVal>
          <c:smooth val="0"/>
          <c:extLst>
            <c:ext xmlns:c16="http://schemas.microsoft.com/office/drawing/2014/chart" uri="{C3380CC4-5D6E-409C-BE32-E72D297353CC}">
              <c16:uniqueId val="{00000001-5AC4-4AC1-861A-D5734DB21BB4}"/>
            </c:ext>
          </c:extLst>
        </c:ser>
        <c:dLbls>
          <c:showLegendKey val="0"/>
          <c:showVal val="0"/>
          <c:showCatName val="0"/>
          <c:showSerName val="0"/>
          <c:showPercent val="0"/>
          <c:showBubbleSize val="0"/>
        </c:dLbls>
        <c:axId val="385370608"/>
        <c:axId val="216086144"/>
        <c:extLst>
          <c:ext xmlns:c15="http://schemas.microsoft.com/office/drawing/2012/chart" uri="{02D57815-91ED-43cb-92C2-25804820EDAC}">
            <c15:filteredScatterSeries>
              <c15:ser>
                <c:idx val="2"/>
                <c:order val="2"/>
                <c:tx>
                  <c:strRef>
                    <c:extLst>
                      <c:ext uri="{02D57815-91ED-43cb-92C2-25804820EDAC}">
                        <c15:formulaRef>
                          <c15:sqref>Sheet1!$D$1</c15:sqref>
                        </c15:formulaRef>
                      </c:ext>
                    </c:extLst>
                    <c:strCache>
                      <c:ptCount val="1"/>
                      <c:pt idx="0">
                        <c:v>after fixed real</c:v>
                      </c:pt>
                    </c:strCache>
                  </c:strRef>
                </c:tx>
                <c:spPr>
                  <a:ln w="25400" cap="rnd">
                    <a:noFill/>
                    <a:round/>
                  </a:ln>
                  <a:effectLst/>
                </c:spPr>
                <c:marker>
                  <c:symbol val="circle"/>
                  <c:size val="5"/>
                  <c:spPr>
                    <a:solidFill>
                      <a:schemeClr val="accent3"/>
                    </a:solidFill>
                    <a:ln w="9525">
                      <a:solidFill>
                        <a:schemeClr val="accent3"/>
                      </a:solidFill>
                    </a:ln>
                    <a:effectLst/>
                  </c:spPr>
                </c:marker>
                <c:xVal>
                  <c:numRef>
                    <c:extLst>
                      <c:ex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c:ext uri="{02D57815-91ED-43cb-92C2-25804820EDAC}">
                        <c15:formulaRef>
                          <c15:sqref>Sheet1!$D$2:$D$163</c15:sqref>
                        </c15:formulaRef>
                      </c:ext>
                    </c:extLst>
                    <c:numCache>
                      <c:formatCode>General</c:formatCode>
                      <c:ptCount val="162"/>
                      <c:pt idx="0">
                        <c:v>13.41</c:v>
                      </c:pt>
                      <c:pt idx="1">
                        <c:v>16.07</c:v>
                      </c:pt>
                      <c:pt idx="2">
                        <c:v>16.13</c:v>
                      </c:pt>
                      <c:pt idx="3">
                        <c:v>16.420000000000002</c:v>
                      </c:pt>
                      <c:pt idx="4">
                        <c:v>16.149999999999999</c:v>
                      </c:pt>
                      <c:pt idx="5">
                        <c:v>16.25</c:v>
                      </c:pt>
                      <c:pt idx="6">
                        <c:v>16.170000000000002</c:v>
                      </c:pt>
                      <c:pt idx="7">
                        <c:v>16.21</c:v>
                      </c:pt>
                      <c:pt idx="8">
                        <c:v>16.28</c:v>
                      </c:pt>
                      <c:pt idx="9">
                        <c:v>16.02</c:v>
                      </c:pt>
                      <c:pt idx="10">
                        <c:v>16.079999999999998</c:v>
                      </c:pt>
                      <c:pt idx="11">
                        <c:v>16.13</c:v>
                      </c:pt>
                      <c:pt idx="12">
                        <c:v>16.04</c:v>
                      </c:pt>
                      <c:pt idx="13">
                        <c:v>16.11</c:v>
                      </c:pt>
                      <c:pt idx="14">
                        <c:v>16.29</c:v>
                      </c:pt>
                      <c:pt idx="15">
                        <c:v>16.12</c:v>
                      </c:pt>
                      <c:pt idx="16">
                        <c:v>16.309999999999999</c:v>
                      </c:pt>
                      <c:pt idx="17">
                        <c:v>16.28</c:v>
                      </c:pt>
                      <c:pt idx="18">
                        <c:v>16.170000000000002</c:v>
                      </c:pt>
                      <c:pt idx="19">
                        <c:v>17.29</c:v>
                      </c:pt>
                      <c:pt idx="20">
                        <c:v>20.149999999999999</c:v>
                      </c:pt>
                      <c:pt idx="21">
                        <c:v>20.079999999999998</c:v>
                      </c:pt>
                      <c:pt idx="22">
                        <c:v>20.22</c:v>
                      </c:pt>
                      <c:pt idx="23">
                        <c:v>20.239999999999998</c:v>
                      </c:pt>
                      <c:pt idx="24">
                        <c:v>20.239999999999998</c:v>
                      </c:pt>
                      <c:pt idx="25">
                        <c:v>20.059999999999999</c:v>
                      </c:pt>
                      <c:pt idx="26">
                        <c:v>20.13</c:v>
                      </c:pt>
                      <c:pt idx="27">
                        <c:v>20.239999999999998</c:v>
                      </c:pt>
                      <c:pt idx="28">
                        <c:v>20.21</c:v>
                      </c:pt>
                      <c:pt idx="29">
                        <c:v>20.260000000000002</c:v>
                      </c:pt>
                      <c:pt idx="30">
                        <c:v>20.149999999999999</c:v>
                      </c:pt>
                      <c:pt idx="31">
                        <c:v>20.41</c:v>
                      </c:pt>
                      <c:pt idx="32">
                        <c:v>20.329999999999998</c:v>
                      </c:pt>
                      <c:pt idx="33">
                        <c:v>20.28</c:v>
                      </c:pt>
                      <c:pt idx="34">
                        <c:v>20.37</c:v>
                      </c:pt>
                      <c:pt idx="35">
                        <c:v>20.2</c:v>
                      </c:pt>
                      <c:pt idx="36">
                        <c:v>20.12</c:v>
                      </c:pt>
                      <c:pt idx="37">
                        <c:v>20.29</c:v>
                      </c:pt>
                      <c:pt idx="38">
                        <c:v>20.27</c:v>
                      </c:pt>
                      <c:pt idx="39">
                        <c:v>20.09</c:v>
                      </c:pt>
                      <c:pt idx="40">
                        <c:v>20.190000000000001</c:v>
                      </c:pt>
                      <c:pt idx="41">
                        <c:v>20.239999999999998</c:v>
                      </c:pt>
                      <c:pt idx="42">
                        <c:v>20.32</c:v>
                      </c:pt>
                      <c:pt idx="43">
                        <c:v>20.29</c:v>
                      </c:pt>
                      <c:pt idx="44">
                        <c:v>21.11</c:v>
                      </c:pt>
                      <c:pt idx="45">
                        <c:v>21.53</c:v>
                      </c:pt>
                      <c:pt idx="46">
                        <c:v>21.63</c:v>
                      </c:pt>
                      <c:pt idx="47">
                        <c:v>21.12</c:v>
                      </c:pt>
                      <c:pt idx="48">
                        <c:v>21.66</c:v>
                      </c:pt>
                      <c:pt idx="49">
                        <c:v>21.81</c:v>
                      </c:pt>
                      <c:pt idx="50">
                        <c:v>21.57</c:v>
                      </c:pt>
                      <c:pt idx="51">
                        <c:v>21.52</c:v>
                      </c:pt>
                      <c:pt idx="52">
                        <c:v>21.5</c:v>
                      </c:pt>
                      <c:pt idx="53">
                        <c:v>25.08</c:v>
                      </c:pt>
                      <c:pt idx="54">
                        <c:v>25.06</c:v>
                      </c:pt>
                      <c:pt idx="55">
                        <c:v>25.05</c:v>
                      </c:pt>
                      <c:pt idx="56">
                        <c:v>26.5</c:v>
                      </c:pt>
                      <c:pt idx="57">
                        <c:v>26.64</c:v>
                      </c:pt>
                      <c:pt idx="58">
                        <c:v>26.62</c:v>
                      </c:pt>
                      <c:pt idx="59">
                        <c:v>26.55</c:v>
                      </c:pt>
                      <c:pt idx="60">
                        <c:v>26.1</c:v>
                      </c:pt>
                      <c:pt idx="61">
                        <c:v>26.69</c:v>
                      </c:pt>
                      <c:pt idx="62">
                        <c:v>25.95</c:v>
                      </c:pt>
                      <c:pt idx="63">
                        <c:v>26.03</c:v>
                      </c:pt>
                      <c:pt idx="64">
                        <c:v>26.63</c:v>
                      </c:pt>
                      <c:pt idx="65">
                        <c:v>30.48</c:v>
                      </c:pt>
                      <c:pt idx="66">
                        <c:v>30.35</c:v>
                      </c:pt>
                      <c:pt idx="67">
                        <c:v>30.37</c:v>
                      </c:pt>
                      <c:pt idx="68">
                        <c:v>30.51</c:v>
                      </c:pt>
                      <c:pt idx="69">
                        <c:v>30.44</c:v>
                      </c:pt>
                      <c:pt idx="70">
                        <c:v>30.51</c:v>
                      </c:pt>
                      <c:pt idx="71">
                        <c:v>30.4</c:v>
                      </c:pt>
                      <c:pt idx="72">
                        <c:v>30.38</c:v>
                      </c:pt>
                      <c:pt idx="73">
                        <c:v>30.45</c:v>
                      </c:pt>
                      <c:pt idx="74">
                        <c:v>30.4</c:v>
                      </c:pt>
                      <c:pt idx="75">
                        <c:v>30.52</c:v>
                      </c:pt>
                      <c:pt idx="76">
                        <c:v>30.35</c:v>
                      </c:pt>
                      <c:pt idx="77">
                        <c:v>30.28</c:v>
                      </c:pt>
                      <c:pt idx="78">
                        <c:v>30.33</c:v>
                      </c:pt>
                      <c:pt idx="79">
                        <c:v>30.53</c:v>
                      </c:pt>
                      <c:pt idx="80">
                        <c:v>32.82</c:v>
                      </c:pt>
                      <c:pt idx="81">
                        <c:v>31.65</c:v>
                      </c:pt>
                      <c:pt idx="82">
                        <c:v>32.43</c:v>
                      </c:pt>
                      <c:pt idx="83">
                        <c:v>32.4</c:v>
                      </c:pt>
                      <c:pt idx="84">
                        <c:v>32.64</c:v>
                      </c:pt>
                      <c:pt idx="85">
                        <c:v>32.450000000000003</c:v>
                      </c:pt>
                      <c:pt idx="86">
                        <c:v>31.77</c:v>
                      </c:pt>
                      <c:pt idx="87">
                        <c:v>31.68</c:v>
                      </c:pt>
                      <c:pt idx="88">
                        <c:v>32.369999999999997</c:v>
                      </c:pt>
                      <c:pt idx="89">
                        <c:v>31.59</c:v>
                      </c:pt>
                      <c:pt idx="90">
                        <c:v>31.46</c:v>
                      </c:pt>
                      <c:pt idx="91">
                        <c:v>37.58</c:v>
                      </c:pt>
                      <c:pt idx="92">
                        <c:v>37.67</c:v>
                      </c:pt>
                      <c:pt idx="93">
                        <c:v>37.69</c:v>
                      </c:pt>
                      <c:pt idx="94">
                        <c:v>37.47</c:v>
                      </c:pt>
                      <c:pt idx="95">
                        <c:v>37.65</c:v>
                      </c:pt>
                      <c:pt idx="96">
                        <c:v>37.79</c:v>
                      </c:pt>
                      <c:pt idx="97">
                        <c:v>37.299999999999997</c:v>
                      </c:pt>
                      <c:pt idx="98">
                        <c:v>39.93</c:v>
                      </c:pt>
                      <c:pt idx="99">
                        <c:v>40.119999999999997</c:v>
                      </c:pt>
                      <c:pt idx="100">
                        <c:v>40.82</c:v>
                      </c:pt>
                      <c:pt idx="101">
                        <c:v>41.07</c:v>
                      </c:pt>
                      <c:pt idx="102">
                        <c:v>40.659999999999997</c:v>
                      </c:pt>
                      <c:pt idx="103">
                        <c:v>40.840000000000003</c:v>
                      </c:pt>
                      <c:pt idx="104">
                        <c:v>39.049999999999997</c:v>
                      </c:pt>
                      <c:pt idx="105">
                        <c:v>40.97</c:v>
                      </c:pt>
                      <c:pt idx="106">
                        <c:v>40.25</c:v>
                      </c:pt>
                      <c:pt idx="107">
                        <c:v>39.61</c:v>
                      </c:pt>
                      <c:pt idx="108">
                        <c:v>40.75</c:v>
                      </c:pt>
                      <c:pt idx="109">
                        <c:v>40.89</c:v>
                      </c:pt>
                      <c:pt idx="110">
                        <c:v>40.9</c:v>
                      </c:pt>
                      <c:pt idx="111">
                        <c:v>47.7</c:v>
                      </c:pt>
                      <c:pt idx="112">
                        <c:v>47.63</c:v>
                      </c:pt>
                      <c:pt idx="113">
                        <c:v>47.32</c:v>
                      </c:pt>
                      <c:pt idx="114">
                        <c:v>48.31</c:v>
                      </c:pt>
                      <c:pt idx="115">
                        <c:v>47.56</c:v>
                      </c:pt>
                      <c:pt idx="116">
                        <c:v>47.6</c:v>
                      </c:pt>
                      <c:pt idx="117">
                        <c:v>47.5</c:v>
                      </c:pt>
                      <c:pt idx="118">
                        <c:v>47.15</c:v>
                      </c:pt>
                      <c:pt idx="119">
                        <c:v>47.55</c:v>
                      </c:pt>
                      <c:pt idx="120">
                        <c:v>47.54</c:v>
                      </c:pt>
                      <c:pt idx="121">
                        <c:v>47.92</c:v>
                      </c:pt>
                      <c:pt idx="122">
                        <c:v>47.41</c:v>
                      </c:pt>
                      <c:pt idx="123">
                        <c:v>48.94</c:v>
                      </c:pt>
                      <c:pt idx="124">
                        <c:v>48.67</c:v>
                      </c:pt>
                      <c:pt idx="125">
                        <c:v>56.52</c:v>
                      </c:pt>
                      <c:pt idx="126">
                        <c:v>60.05</c:v>
                      </c:pt>
                      <c:pt idx="127">
                        <c:v>75.72</c:v>
                      </c:pt>
                      <c:pt idx="128">
                        <c:v>76.44</c:v>
                      </c:pt>
                      <c:pt idx="129">
                        <c:v>76.2</c:v>
                      </c:pt>
                      <c:pt idx="130">
                        <c:v>76.040000000000006</c:v>
                      </c:pt>
                      <c:pt idx="131">
                        <c:v>76.209999999999994</c:v>
                      </c:pt>
                      <c:pt idx="132">
                        <c:v>90.83</c:v>
                      </c:pt>
                      <c:pt idx="133">
                        <c:v>90.87</c:v>
                      </c:pt>
                      <c:pt idx="134">
                        <c:v>90.27</c:v>
                      </c:pt>
                      <c:pt idx="135">
                        <c:v>90.59</c:v>
                      </c:pt>
                      <c:pt idx="136">
                        <c:v>90.3</c:v>
                      </c:pt>
                      <c:pt idx="137">
                        <c:v>90.53</c:v>
                      </c:pt>
                      <c:pt idx="138">
                        <c:v>90.86</c:v>
                      </c:pt>
                      <c:pt idx="139">
                        <c:v>90.53</c:v>
                      </c:pt>
                      <c:pt idx="140">
                        <c:v>90.16</c:v>
                      </c:pt>
                      <c:pt idx="141">
                        <c:v>91.1</c:v>
                      </c:pt>
                      <c:pt idx="142">
                        <c:v>113.65</c:v>
                      </c:pt>
                      <c:pt idx="143">
                        <c:v>113.21</c:v>
                      </c:pt>
                      <c:pt idx="144">
                        <c:v>113.81</c:v>
                      </c:pt>
                      <c:pt idx="145">
                        <c:v>112.81</c:v>
                      </c:pt>
                      <c:pt idx="146">
                        <c:v>113.5</c:v>
                      </c:pt>
                      <c:pt idx="147">
                        <c:v>131.61000000000001</c:v>
                      </c:pt>
                      <c:pt idx="148">
                        <c:v>131.97999999999999</c:v>
                      </c:pt>
                      <c:pt idx="149">
                        <c:v>157.88</c:v>
                      </c:pt>
                      <c:pt idx="150">
                        <c:v>157.83000000000001</c:v>
                      </c:pt>
                      <c:pt idx="151">
                        <c:v>158.44999999999999</c:v>
                      </c:pt>
                      <c:pt idx="152">
                        <c:v>158.63999999999999</c:v>
                      </c:pt>
                      <c:pt idx="153">
                        <c:v>196.69</c:v>
                      </c:pt>
                      <c:pt idx="154">
                        <c:v>196.48</c:v>
                      </c:pt>
                      <c:pt idx="155">
                        <c:v>196.04</c:v>
                      </c:pt>
                      <c:pt idx="156">
                        <c:v>196.71</c:v>
                      </c:pt>
                      <c:pt idx="157">
                        <c:v>197.7</c:v>
                      </c:pt>
                      <c:pt idx="158">
                        <c:v>196.69</c:v>
                      </c:pt>
                      <c:pt idx="159">
                        <c:v>196.56</c:v>
                      </c:pt>
                      <c:pt idx="160">
                        <c:v>197.78</c:v>
                      </c:pt>
                      <c:pt idx="161">
                        <c:v>216.51</c:v>
                      </c:pt>
                    </c:numCache>
                  </c:numRef>
                </c:yVal>
                <c:smooth val="0"/>
                <c:extLst>
                  <c:ext xmlns:c16="http://schemas.microsoft.com/office/drawing/2014/chart" uri="{C3380CC4-5D6E-409C-BE32-E72D297353CC}">
                    <c16:uniqueId val="{00000000-5AC4-4AC1-861A-D5734DB21BB4}"/>
                  </c:ext>
                </c:extLst>
              </c15:ser>
            </c15:filteredScatterSeries>
            <c15:filteredScatter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after fixed sys</c:v>
                      </c:pt>
                    </c:strCache>
                  </c:strRef>
                </c:tx>
                <c:spPr>
                  <a:ln w="25400" cap="rnd">
                    <a:noFill/>
                    <a:round/>
                  </a:ln>
                  <a:effectLst/>
                </c:spPr>
                <c:marker>
                  <c:symbol val="circle"/>
                  <c:size val="5"/>
                  <c:spPr>
                    <a:solidFill>
                      <a:schemeClr val="accent5"/>
                    </a:solidFill>
                    <a:ln w="9525">
                      <a:solidFill>
                        <a:schemeClr val="accent5"/>
                      </a:solidFill>
                    </a:ln>
                    <a:effectLst/>
                  </c:spPr>
                </c:marker>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Sheet1!$F$2:$F$163</c15:sqref>
                        </c15:formulaRef>
                      </c:ext>
                    </c:extLst>
                    <c:numCache>
                      <c:formatCode>General</c:formatCode>
                      <c:ptCount val="162"/>
                      <c:pt idx="0">
                        <c:v>0.32</c:v>
                      </c:pt>
                      <c:pt idx="1">
                        <c:v>0.34</c:v>
                      </c:pt>
                      <c:pt idx="2">
                        <c:v>0.31</c:v>
                      </c:pt>
                      <c:pt idx="3">
                        <c:v>0.28000000000000003</c:v>
                      </c:pt>
                      <c:pt idx="4">
                        <c:v>0.36</c:v>
                      </c:pt>
                      <c:pt idx="5">
                        <c:v>0.28000000000000003</c:v>
                      </c:pt>
                      <c:pt idx="6">
                        <c:v>0.32</c:v>
                      </c:pt>
                      <c:pt idx="7">
                        <c:v>0.32</c:v>
                      </c:pt>
                      <c:pt idx="8">
                        <c:v>0.34</c:v>
                      </c:pt>
                      <c:pt idx="9">
                        <c:v>0.31</c:v>
                      </c:pt>
                      <c:pt idx="10">
                        <c:v>0.32</c:v>
                      </c:pt>
                      <c:pt idx="11">
                        <c:v>0.3</c:v>
                      </c:pt>
                      <c:pt idx="12">
                        <c:v>0.36</c:v>
                      </c:pt>
                      <c:pt idx="13">
                        <c:v>0.31</c:v>
                      </c:pt>
                      <c:pt idx="14">
                        <c:v>0.32</c:v>
                      </c:pt>
                      <c:pt idx="15">
                        <c:v>0.3</c:v>
                      </c:pt>
                      <c:pt idx="16">
                        <c:v>0.27</c:v>
                      </c:pt>
                      <c:pt idx="17">
                        <c:v>0.25</c:v>
                      </c:pt>
                      <c:pt idx="18">
                        <c:v>0.33</c:v>
                      </c:pt>
                      <c:pt idx="19">
                        <c:v>0.39</c:v>
                      </c:pt>
                      <c:pt idx="20">
                        <c:v>0.33</c:v>
                      </c:pt>
                      <c:pt idx="21">
                        <c:v>0.28999999999999998</c:v>
                      </c:pt>
                      <c:pt idx="22">
                        <c:v>0.35</c:v>
                      </c:pt>
                      <c:pt idx="23">
                        <c:v>0.34</c:v>
                      </c:pt>
                      <c:pt idx="24">
                        <c:v>0.33</c:v>
                      </c:pt>
                      <c:pt idx="25">
                        <c:v>0.28999999999999998</c:v>
                      </c:pt>
                      <c:pt idx="26">
                        <c:v>0.33</c:v>
                      </c:pt>
                      <c:pt idx="27">
                        <c:v>0.36</c:v>
                      </c:pt>
                      <c:pt idx="28">
                        <c:v>0.38</c:v>
                      </c:pt>
                      <c:pt idx="29">
                        <c:v>0.35</c:v>
                      </c:pt>
                      <c:pt idx="30">
                        <c:v>0.35</c:v>
                      </c:pt>
                      <c:pt idx="31">
                        <c:v>0.35</c:v>
                      </c:pt>
                      <c:pt idx="32">
                        <c:v>0.35</c:v>
                      </c:pt>
                      <c:pt idx="33">
                        <c:v>0.37</c:v>
                      </c:pt>
                      <c:pt idx="34">
                        <c:v>0.38</c:v>
                      </c:pt>
                      <c:pt idx="35">
                        <c:v>0.34</c:v>
                      </c:pt>
                      <c:pt idx="36">
                        <c:v>0.34</c:v>
                      </c:pt>
                      <c:pt idx="37">
                        <c:v>0.4</c:v>
                      </c:pt>
                      <c:pt idx="38">
                        <c:v>0.38</c:v>
                      </c:pt>
                      <c:pt idx="39">
                        <c:v>0.3</c:v>
                      </c:pt>
                      <c:pt idx="40">
                        <c:v>0.33</c:v>
                      </c:pt>
                      <c:pt idx="41">
                        <c:v>0.33</c:v>
                      </c:pt>
                      <c:pt idx="42">
                        <c:v>0.35</c:v>
                      </c:pt>
                      <c:pt idx="43">
                        <c:v>0.34</c:v>
                      </c:pt>
                      <c:pt idx="44">
                        <c:v>0.34</c:v>
                      </c:pt>
                      <c:pt idx="45">
                        <c:v>0.32</c:v>
                      </c:pt>
                      <c:pt idx="46">
                        <c:v>0.35</c:v>
                      </c:pt>
                      <c:pt idx="47">
                        <c:v>0.34</c:v>
                      </c:pt>
                      <c:pt idx="48">
                        <c:v>0.4</c:v>
                      </c:pt>
                      <c:pt idx="49">
                        <c:v>0.27</c:v>
                      </c:pt>
                      <c:pt idx="50">
                        <c:v>0.36</c:v>
                      </c:pt>
                      <c:pt idx="51">
                        <c:v>0.28000000000000003</c:v>
                      </c:pt>
                      <c:pt idx="52">
                        <c:v>0.28999999999999998</c:v>
                      </c:pt>
                      <c:pt idx="53">
                        <c:v>0.33</c:v>
                      </c:pt>
                      <c:pt idx="54">
                        <c:v>0.35</c:v>
                      </c:pt>
                      <c:pt idx="55">
                        <c:v>0.34</c:v>
                      </c:pt>
                      <c:pt idx="56">
                        <c:v>0.27</c:v>
                      </c:pt>
                      <c:pt idx="57">
                        <c:v>0.35</c:v>
                      </c:pt>
                      <c:pt idx="58">
                        <c:v>0.35</c:v>
                      </c:pt>
                      <c:pt idx="59">
                        <c:v>0.35</c:v>
                      </c:pt>
                      <c:pt idx="60">
                        <c:v>0.39</c:v>
                      </c:pt>
                      <c:pt idx="61">
                        <c:v>0.28000000000000003</c:v>
                      </c:pt>
                      <c:pt idx="62">
                        <c:v>0.32</c:v>
                      </c:pt>
                      <c:pt idx="63">
                        <c:v>0.28999999999999998</c:v>
                      </c:pt>
                      <c:pt idx="64">
                        <c:v>0.35</c:v>
                      </c:pt>
                      <c:pt idx="65">
                        <c:v>0.28000000000000003</c:v>
                      </c:pt>
                      <c:pt idx="66">
                        <c:v>0.41</c:v>
                      </c:pt>
                      <c:pt idx="67">
                        <c:v>0.39</c:v>
                      </c:pt>
                      <c:pt idx="68">
                        <c:v>0.35</c:v>
                      </c:pt>
                      <c:pt idx="69">
                        <c:v>0.39</c:v>
                      </c:pt>
                      <c:pt idx="70">
                        <c:v>0.33</c:v>
                      </c:pt>
                      <c:pt idx="71">
                        <c:v>0.31</c:v>
                      </c:pt>
                      <c:pt idx="72">
                        <c:v>0.37</c:v>
                      </c:pt>
                      <c:pt idx="73">
                        <c:v>0.37</c:v>
                      </c:pt>
                      <c:pt idx="74">
                        <c:v>0.41</c:v>
                      </c:pt>
                      <c:pt idx="75">
                        <c:v>0.28000000000000003</c:v>
                      </c:pt>
                      <c:pt idx="76">
                        <c:v>0.38</c:v>
                      </c:pt>
                      <c:pt idx="77">
                        <c:v>0.34</c:v>
                      </c:pt>
                      <c:pt idx="78">
                        <c:v>0.3</c:v>
                      </c:pt>
                      <c:pt idx="79">
                        <c:v>0.3</c:v>
                      </c:pt>
                      <c:pt idx="80">
                        <c:v>0.4</c:v>
                      </c:pt>
                      <c:pt idx="81">
                        <c:v>0.41</c:v>
                      </c:pt>
                      <c:pt idx="82">
                        <c:v>0.36</c:v>
                      </c:pt>
                      <c:pt idx="83">
                        <c:v>0.37</c:v>
                      </c:pt>
                      <c:pt idx="84">
                        <c:v>0.49</c:v>
                      </c:pt>
                      <c:pt idx="85">
                        <c:v>0.4</c:v>
                      </c:pt>
                      <c:pt idx="86">
                        <c:v>0.37</c:v>
                      </c:pt>
                      <c:pt idx="87">
                        <c:v>0.4</c:v>
                      </c:pt>
                      <c:pt idx="88">
                        <c:v>0.47</c:v>
                      </c:pt>
                      <c:pt idx="89">
                        <c:v>0.45</c:v>
                      </c:pt>
                      <c:pt idx="90">
                        <c:v>0.39</c:v>
                      </c:pt>
                      <c:pt idx="91">
                        <c:v>0.37</c:v>
                      </c:pt>
                      <c:pt idx="92">
                        <c:v>0.48</c:v>
                      </c:pt>
                      <c:pt idx="93">
                        <c:v>0.42</c:v>
                      </c:pt>
                      <c:pt idx="94">
                        <c:v>0.38</c:v>
                      </c:pt>
                      <c:pt idx="95">
                        <c:v>0.45</c:v>
                      </c:pt>
                      <c:pt idx="96">
                        <c:v>0.4</c:v>
                      </c:pt>
                      <c:pt idx="97">
                        <c:v>0.38</c:v>
                      </c:pt>
                      <c:pt idx="98">
                        <c:v>0.35</c:v>
                      </c:pt>
                      <c:pt idx="99">
                        <c:v>0.47</c:v>
                      </c:pt>
                      <c:pt idx="100">
                        <c:v>0.42</c:v>
                      </c:pt>
                      <c:pt idx="101">
                        <c:v>0.44</c:v>
                      </c:pt>
                      <c:pt idx="102">
                        <c:v>0.44</c:v>
                      </c:pt>
                      <c:pt idx="103">
                        <c:v>0.41</c:v>
                      </c:pt>
                      <c:pt idx="104">
                        <c:v>0.47</c:v>
                      </c:pt>
                      <c:pt idx="105">
                        <c:v>0.48</c:v>
                      </c:pt>
                      <c:pt idx="106">
                        <c:v>0.51</c:v>
                      </c:pt>
                      <c:pt idx="107">
                        <c:v>0.39</c:v>
                      </c:pt>
                      <c:pt idx="108">
                        <c:v>0.43</c:v>
                      </c:pt>
                      <c:pt idx="109">
                        <c:v>0.51</c:v>
                      </c:pt>
                      <c:pt idx="110">
                        <c:v>0.38</c:v>
                      </c:pt>
                      <c:pt idx="111">
                        <c:v>0.43</c:v>
                      </c:pt>
                      <c:pt idx="112">
                        <c:v>0.45</c:v>
                      </c:pt>
                      <c:pt idx="113">
                        <c:v>0.45</c:v>
                      </c:pt>
                      <c:pt idx="114">
                        <c:v>0.42</c:v>
                      </c:pt>
                      <c:pt idx="115">
                        <c:v>0.44</c:v>
                      </c:pt>
                      <c:pt idx="116">
                        <c:v>0.5</c:v>
                      </c:pt>
                      <c:pt idx="117">
                        <c:v>0.44</c:v>
                      </c:pt>
                      <c:pt idx="118">
                        <c:v>0.4</c:v>
                      </c:pt>
                      <c:pt idx="119">
                        <c:v>0.41</c:v>
                      </c:pt>
                      <c:pt idx="120">
                        <c:v>0.48</c:v>
                      </c:pt>
                      <c:pt idx="121">
                        <c:v>0.51</c:v>
                      </c:pt>
                      <c:pt idx="122">
                        <c:v>0.45</c:v>
                      </c:pt>
                      <c:pt idx="123">
                        <c:v>0.43</c:v>
                      </c:pt>
                      <c:pt idx="124">
                        <c:v>0.5</c:v>
                      </c:pt>
                      <c:pt idx="125">
                        <c:v>0.5</c:v>
                      </c:pt>
                      <c:pt idx="126">
                        <c:v>0.51</c:v>
                      </c:pt>
                      <c:pt idx="127">
                        <c:v>0.6</c:v>
                      </c:pt>
                      <c:pt idx="128">
                        <c:v>0.63</c:v>
                      </c:pt>
                      <c:pt idx="129">
                        <c:v>0.62</c:v>
                      </c:pt>
                      <c:pt idx="130">
                        <c:v>0.63</c:v>
                      </c:pt>
                      <c:pt idx="131">
                        <c:v>0.53</c:v>
                      </c:pt>
                      <c:pt idx="132">
                        <c:v>0.74</c:v>
                      </c:pt>
                      <c:pt idx="133">
                        <c:v>0.7</c:v>
                      </c:pt>
                      <c:pt idx="134">
                        <c:v>0.68</c:v>
                      </c:pt>
                      <c:pt idx="135">
                        <c:v>0.64</c:v>
                      </c:pt>
                      <c:pt idx="136">
                        <c:v>0.67</c:v>
                      </c:pt>
                      <c:pt idx="137">
                        <c:v>0.65</c:v>
                      </c:pt>
                      <c:pt idx="138">
                        <c:v>0.6</c:v>
                      </c:pt>
                      <c:pt idx="139">
                        <c:v>0.63</c:v>
                      </c:pt>
                      <c:pt idx="140">
                        <c:v>0.68</c:v>
                      </c:pt>
                      <c:pt idx="141">
                        <c:v>0.68</c:v>
                      </c:pt>
                      <c:pt idx="142">
                        <c:v>0.75</c:v>
                      </c:pt>
                      <c:pt idx="143">
                        <c:v>0.8</c:v>
                      </c:pt>
                      <c:pt idx="144">
                        <c:v>0.7</c:v>
                      </c:pt>
                      <c:pt idx="145">
                        <c:v>0.82</c:v>
                      </c:pt>
                      <c:pt idx="146">
                        <c:v>0.76</c:v>
                      </c:pt>
                      <c:pt idx="147">
                        <c:v>0.83</c:v>
                      </c:pt>
                      <c:pt idx="148">
                        <c:v>0.77</c:v>
                      </c:pt>
                      <c:pt idx="149">
                        <c:v>0.97</c:v>
                      </c:pt>
                      <c:pt idx="150">
                        <c:v>0.99</c:v>
                      </c:pt>
                      <c:pt idx="151">
                        <c:v>0.95</c:v>
                      </c:pt>
                      <c:pt idx="152">
                        <c:v>0.89</c:v>
                      </c:pt>
                      <c:pt idx="153">
                        <c:v>1.18</c:v>
                      </c:pt>
                      <c:pt idx="154">
                        <c:v>1</c:v>
                      </c:pt>
                      <c:pt idx="155">
                        <c:v>1.1299999999999999</c:v>
                      </c:pt>
                      <c:pt idx="156">
                        <c:v>1.1399999999999999</c:v>
                      </c:pt>
                      <c:pt idx="157">
                        <c:v>1.1599999999999999</c:v>
                      </c:pt>
                      <c:pt idx="158">
                        <c:v>1.1100000000000001</c:v>
                      </c:pt>
                      <c:pt idx="159">
                        <c:v>1.0900000000000001</c:v>
                      </c:pt>
                      <c:pt idx="160">
                        <c:v>1.37</c:v>
                      </c:pt>
                      <c:pt idx="161">
                        <c:v>1.23</c:v>
                      </c:pt>
                    </c:numCache>
                  </c:numRef>
                </c:yVal>
                <c:smooth val="0"/>
                <c:extLst xmlns:c15="http://schemas.microsoft.com/office/drawing/2012/chart">
                  <c:ext xmlns:c16="http://schemas.microsoft.com/office/drawing/2014/chart" uri="{C3380CC4-5D6E-409C-BE32-E72D297353CC}">
                    <c16:uniqueId val="{00000002-5AC4-4AC1-861A-D5734DB21BB4}"/>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after fixed mem</c:v>
                      </c:pt>
                    </c:strCache>
                  </c:strRef>
                </c:tx>
                <c:spPr>
                  <a:ln w="25400" cap="rnd">
                    <a:noFill/>
                    <a:round/>
                  </a:ln>
                  <a:effectLst/>
                </c:spPr>
                <c:marker>
                  <c:symbol val="circle"/>
                  <c:size val="5"/>
                  <c:spPr>
                    <a:solidFill>
                      <a:schemeClr val="accent6"/>
                    </a:solidFill>
                    <a:ln w="9525">
                      <a:solidFill>
                        <a:schemeClr val="accent6"/>
                      </a:solidFill>
                    </a:ln>
                    <a:effectLst/>
                  </c:spPr>
                </c:marker>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Sheet1!$G$2:$G$163</c15:sqref>
                        </c15:formulaRef>
                      </c:ext>
                    </c:extLst>
                    <c:numCache>
                      <c:formatCode>General</c:formatCode>
                      <c:ptCount val="162"/>
                      <c:pt idx="0">
                        <c:v>740952</c:v>
                      </c:pt>
                      <c:pt idx="1">
                        <c:v>761472</c:v>
                      </c:pt>
                      <c:pt idx="2">
                        <c:v>760976</c:v>
                      </c:pt>
                      <c:pt idx="3">
                        <c:v>761472</c:v>
                      </c:pt>
                      <c:pt idx="4">
                        <c:v>761768</c:v>
                      </c:pt>
                      <c:pt idx="5">
                        <c:v>762448</c:v>
                      </c:pt>
                      <c:pt idx="6">
                        <c:v>763196</c:v>
                      </c:pt>
                      <c:pt idx="7">
                        <c:v>762828</c:v>
                      </c:pt>
                      <c:pt idx="8">
                        <c:v>763092</c:v>
                      </c:pt>
                      <c:pt idx="9">
                        <c:v>763000</c:v>
                      </c:pt>
                      <c:pt idx="10">
                        <c:v>761460</c:v>
                      </c:pt>
                      <c:pt idx="11">
                        <c:v>762256</c:v>
                      </c:pt>
                      <c:pt idx="12">
                        <c:v>761620</c:v>
                      </c:pt>
                      <c:pt idx="13">
                        <c:v>762952</c:v>
                      </c:pt>
                      <c:pt idx="14">
                        <c:v>762844</c:v>
                      </c:pt>
                      <c:pt idx="15">
                        <c:v>763904</c:v>
                      </c:pt>
                      <c:pt idx="16">
                        <c:v>764524</c:v>
                      </c:pt>
                      <c:pt idx="17">
                        <c:v>763352</c:v>
                      </c:pt>
                      <c:pt idx="18">
                        <c:v>763892</c:v>
                      </c:pt>
                      <c:pt idx="19">
                        <c:v>768324</c:v>
                      </c:pt>
                      <c:pt idx="20">
                        <c:v>795448</c:v>
                      </c:pt>
                      <c:pt idx="21">
                        <c:v>795164</c:v>
                      </c:pt>
                      <c:pt idx="22">
                        <c:v>794956</c:v>
                      </c:pt>
                      <c:pt idx="23">
                        <c:v>794568</c:v>
                      </c:pt>
                      <c:pt idx="24">
                        <c:v>795100</c:v>
                      </c:pt>
                      <c:pt idx="25">
                        <c:v>795948</c:v>
                      </c:pt>
                      <c:pt idx="26">
                        <c:v>794412</c:v>
                      </c:pt>
                      <c:pt idx="27">
                        <c:v>794268</c:v>
                      </c:pt>
                      <c:pt idx="28">
                        <c:v>795992</c:v>
                      </c:pt>
                      <c:pt idx="29">
                        <c:v>795172</c:v>
                      </c:pt>
                      <c:pt idx="30">
                        <c:v>784064</c:v>
                      </c:pt>
                      <c:pt idx="31">
                        <c:v>795644</c:v>
                      </c:pt>
                      <c:pt idx="32">
                        <c:v>795096</c:v>
                      </c:pt>
                      <c:pt idx="33">
                        <c:v>795700</c:v>
                      </c:pt>
                      <c:pt idx="34">
                        <c:v>796112</c:v>
                      </c:pt>
                      <c:pt idx="35">
                        <c:v>795788</c:v>
                      </c:pt>
                      <c:pt idx="36">
                        <c:v>795288</c:v>
                      </c:pt>
                      <c:pt idx="37">
                        <c:v>795216</c:v>
                      </c:pt>
                      <c:pt idx="38">
                        <c:v>795564</c:v>
                      </c:pt>
                      <c:pt idx="39">
                        <c:v>795636</c:v>
                      </c:pt>
                      <c:pt idx="40">
                        <c:v>795584</c:v>
                      </c:pt>
                      <c:pt idx="41">
                        <c:v>795372</c:v>
                      </c:pt>
                      <c:pt idx="42">
                        <c:v>795736</c:v>
                      </c:pt>
                      <c:pt idx="43">
                        <c:v>795132</c:v>
                      </c:pt>
                      <c:pt idx="44">
                        <c:v>809756</c:v>
                      </c:pt>
                      <c:pt idx="45">
                        <c:v>811108</c:v>
                      </c:pt>
                      <c:pt idx="46">
                        <c:v>811324</c:v>
                      </c:pt>
                      <c:pt idx="47">
                        <c:v>810460</c:v>
                      </c:pt>
                      <c:pt idx="48">
                        <c:v>812460</c:v>
                      </c:pt>
                      <c:pt idx="49">
                        <c:v>813332</c:v>
                      </c:pt>
                      <c:pt idx="50">
                        <c:v>812816</c:v>
                      </c:pt>
                      <c:pt idx="51">
                        <c:v>813008</c:v>
                      </c:pt>
                      <c:pt idx="52">
                        <c:v>812628</c:v>
                      </c:pt>
                      <c:pt idx="53">
                        <c:v>819196</c:v>
                      </c:pt>
                      <c:pt idx="54">
                        <c:v>821392</c:v>
                      </c:pt>
                      <c:pt idx="55">
                        <c:v>820524</c:v>
                      </c:pt>
                      <c:pt idx="56">
                        <c:v>843736</c:v>
                      </c:pt>
                      <c:pt idx="57">
                        <c:v>844796</c:v>
                      </c:pt>
                      <c:pt idx="58">
                        <c:v>846312</c:v>
                      </c:pt>
                      <c:pt idx="59">
                        <c:v>845800</c:v>
                      </c:pt>
                      <c:pt idx="60">
                        <c:v>835856</c:v>
                      </c:pt>
                      <c:pt idx="61">
                        <c:v>835616</c:v>
                      </c:pt>
                      <c:pt idx="62">
                        <c:v>833936</c:v>
                      </c:pt>
                      <c:pt idx="63">
                        <c:v>833992</c:v>
                      </c:pt>
                      <c:pt idx="64">
                        <c:v>836128</c:v>
                      </c:pt>
                      <c:pt idx="65">
                        <c:v>866448</c:v>
                      </c:pt>
                      <c:pt idx="66">
                        <c:v>868292</c:v>
                      </c:pt>
                      <c:pt idx="67">
                        <c:v>866376</c:v>
                      </c:pt>
                      <c:pt idx="68">
                        <c:v>877380</c:v>
                      </c:pt>
                      <c:pt idx="69">
                        <c:v>876704</c:v>
                      </c:pt>
                      <c:pt idx="70">
                        <c:v>863520</c:v>
                      </c:pt>
                      <c:pt idx="71">
                        <c:v>862676</c:v>
                      </c:pt>
                      <c:pt idx="72">
                        <c:v>862892</c:v>
                      </c:pt>
                      <c:pt idx="73">
                        <c:v>863564</c:v>
                      </c:pt>
                      <c:pt idx="74">
                        <c:v>863052</c:v>
                      </c:pt>
                      <c:pt idx="75">
                        <c:v>863892</c:v>
                      </c:pt>
                      <c:pt idx="76">
                        <c:v>868352</c:v>
                      </c:pt>
                      <c:pt idx="77">
                        <c:v>863524</c:v>
                      </c:pt>
                      <c:pt idx="78">
                        <c:v>863880</c:v>
                      </c:pt>
                      <c:pt idx="79">
                        <c:v>866752</c:v>
                      </c:pt>
                      <c:pt idx="80">
                        <c:v>899204</c:v>
                      </c:pt>
                      <c:pt idx="81">
                        <c:v>895988</c:v>
                      </c:pt>
                      <c:pt idx="82">
                        <c:v>899132</c:v>
                      </c:pt>
                      <c:pt idx="83">
                        <c:v>892364</c:v>
                      </c:pt>
                      <c:pt idx="84">
                        <c:v>895144</c:v>
                      </c:pt>
                      <c:pt idx="85">
                        <c:v>895864</c:v>
                      </c:pt>
                      <c:pt idx="86">
                        <c:v>895120</c:v>
                      </c:pt>
                      <c:pt idx="87">
                        <c:v>907012</c:v>
                      </c:pt>
                      <c:pt idx="88">
                        <c:v>895660</c:v>
                      </c:pt>
                      <c:pt idx="89">
                        <c:v>890056</c:v>
                      </c:pt>
                      <c:pt idx="90">
                        <c:v>906696</c:v>
                      </c:pt>
                      <c:pt idx="91">
                        <c:v>897772</c:v>
                      </c:pt>
                      <c:pt idx="92">
                        <c:v>907536</c:v>
                      </c:pt>
                      <c:pt idx="93">
                        <c:v>915452</c:v>
                      </c:pt>
                      <c:pt idx="94">
                        <c:v>915940</c:v>
                      </c:pt>
                      <c:pt idx="95">
                        <c:v>916904</c:v>
                      </c:pt>
                      <c:pt idx="96">
                        <c:v>905600</c:v>
                      </c:pt>
                      <c:pt idx="97">
                        <c:v>908540</c:v>
                      </c:pt>
                      <c:pt idx="98">
                        <c:v>951696</c:v>
                      </c:pt>
                      <c:pt idx="99">
                        <c:v>957584</c:v>
                      </c:pt>
                      <c:pt idx="100">
                        <c:v>965636</c:v>
                      </c:pt>
                      <c:pt idx="101">
                        <c:v>964264</c:v>
                      </c:pt>
                      <c:pt idx="102">
                        <c:v>968552</c:v>
                      </c:pt>
                      <c:pt idx="103">
                        <c:v>957504</c:v>
                      </c:pt>
                      <c:pt idx="104">
                        <c:v>950036</c:v>
                      </c:pt>
                      <c:pt idx="105">
                        <c:v>957496</c:v>
                      </c:pt>
                      <c:pt idx="106">
                        <c:v>957336</c:v>
                      </c:pt>
                      <c:pt idx="107">
                        <c:v>950148</c:v>
                      </c:pt>
                      <c:pt idx="108">
                        <c:v>950988</c:v>
                      </c:pt>
                      <c:pt idx="109">
                        <c:v>957308</c:v>
                      </c:pt>
                      <c:pt idx="110">
                        <c:v>957572</c:v>
                      </c:pt>
                      <c:pt idx="111">
                        <c:v>984492</c:v>
                      </c:pt>
                      <c:pt idx="112">
                        <c:v>982948</c:v>
                      </c:pt>
                      <c:pt idx="113">
                        <c:v>985760</c:v>
                      </c:pt>
                      <c:pt idx="114">
                        <c:v>993656</c:v>
                      </c:pt>
                      <c:pt idx="115">
                        <c:v>992512</c:v>
                      </c:pt>
                      <c:pt idx="116">
                        <c:v>991904</c:v>
                      </c:pt>
                      <c:pt idx="117">
                        <c:v>993588</c:v>
                      </c:pt>
                      <c:pt idx="118">
                        <c:v>998108</c:v>
                      </c:pt>
                      <c:pt idx="119">
                        <c:v>993016</c:v>
                      </c:pt>
                      <c:pt idx="120">
                        <c:v>992904</c:v>
                      </c:pt>
                      <c:pt idx="121">
                        <c:v>999424</c:v>
                      </c:pt>
                      <c:pt idx="122">
                        <c:v>1000644</c:v>
                      </c:pt>
                      <c:pt idx="123">
                        <c:v>1059468</c:v>
                      </c:pt>
                      <c:pt idx="124">
                        <c:v>1065924</c:v>
                      </c:pt>
                      <c:pt idx="125">
                        <c:v>1108248</c:v>
                      </c:pt>
                      <c:pt idx="126">
                        <c:v>1172768</c:v>
                      </c:pt>
                      <c:pt idx="127">
                        <c:v>1342488</c:v>
                      </c:pt>
                      <c:pt idx="128">
                        <c:v>1330544</c:v>
                      </c:pt>
                      <c:pt idx="129">
                        <c:v>1335064</c:v>
                      </c:pt>
                      <c:pt idx="130">
                        <c:v>1329976</c:v>
                      </c:pt>
                      <c:pt idx="131">
                        <c:v>1334336</c:v>
                      </c:pt>
                      <c:pt idx="132">
                        <c:v>1517376</c:v>
                      </c:pt>
                      <c:pt idx="133">
                        <c:v>1446112</c:v>
                      </c:pt>
                      <c:pt idx="134">
                        <c:v>1424680</c:v>
                      </c:pt>
                      <c:pt idx="135">
                        <c:v>1429244</c:v>
                      </c:pt>
                      <c:pt idx="136">
                        <c:v>1446292</c:v>
                      </c:pt>
                      <c:pt idx="137">
                        <c:v>1446448</c:v>
                      </c:pt>
                      <c:pt idx="138">
                        <c:v>1445652</c:v>
                      </c:pt>
                      <c:pt idx="139">
                        <c:v>1446176</c:v>
                      </c:pt>
                      <c:pt idx="140">
                        <c:v>1446636</c:v>
                      </c:pt>
                      <c:pt idx="141">
                        <c:v>1446472</c:v>
                      </c:pt>
                      <c:pt idx="142">
                        <c:v>1624616</c:v>
                      </c:pt>
                      <c:pt idx="143">
                        <c:v>1636592</c:v>
                      </c:pt>
                      <c:pt idx="144">
                        <c:v>1627708</c:v>
                      </c:pt>
                      <c:pt idx="145">
                        <c:v>1639520</c:v>
                      </c:pt>
                      <c:pt idx="146">
                        <c:v>1644776</c:v>
                      </c:pt>
                      <c:pt idx="147">
                        <c:v>1809544</c:v>
                      </c:pt>
                      <c:pt idx="148">
                        <c:v>1710076</c:v>
                      </c:pt>
                      <c:pt idx="149">
                        <c:v>2042272</c:v>
                      </c:pt>
                      <c:pt idx="150">
                        <c:v>2025864</c:v>
                      </c:pt>
                      <c:pt idx="151">
                        <c:v>2026012</c:v>
                      </c:pt>
                      <c:pt idx="152">
                        <c:v>2041700</c:v>
                      </c:pt>
                      <c:pt idx="153">
                        <c:v>2355108</c:v>
                      </c:pt>
                      <c:pt idx="154">
                        <c:v>2394436</c:v>
                      </c:pt>
                      <c:pt idx="155">
                        <c:v>2355920</c:v>
                      </c:pt>
                      <c:pt idx="156">
                        <c:v>2400196</c:v>
                      </c:pt>
                      <c:pt idx="157">
                        <c:v>2413116</c:v>
                      </c:pt>
                      <c:pt idx="158">
                        <c:v>2405048</c:v>
                      </c:pt>
                      <c:pt idx="159">
                        <c:v>2428376</c:v>
                      </c:pt>
                      <c:pt idx="160">
                        <c:v>2415480</c:v>
                      </c:pt>
                      <c:pt idx="161">
                        <c:v>2734404</c:v>
                      </c:pt>
                    </c:numCache>
                  </c:numRef>
                </c:yVal>
                <c:smooth val="0"/>
                <c:extLst xmlns:c15="http://schemas.microsoft.com/office/drawing/2012/chart">
                  <c:ext xmlns:c16="http://schemas.microsoft.com/office/drawing/2014/chart" uri="{C3380CC4-5D6E-409C-BE32-E72D297353CC}">
                    <c16:uniqueId val="{00000003-5AC4-4AC1-861A-D5734DB21BB4}"/>
                  </c:ext>
                </c:extLst>
              </c15:ser>
            </c15:filteredScatterSeries>
          </c:ext>
        </c:extLst>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 limbs (machine integers per big integer)</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4"/>
          <c:tx>
            <c:strRef>
              <c:f>Sheet1!$F$1</c:f>
              <c:strCache>
                <c:ptCount val="1"/>
                <c:pt idx="0">
                  <c:v>after fixed user</c:v>
                </c:pt>
              </c:strCache>
            </c:strRef>
          </c:tx>
          <c:spPr>
            <a:ln w="25400" cap="rnd">
              <a:noFill/>
              <a:round/>
            </a:ln>
            <a:effectLst/>
          </c:spPr>
          <c:marker>
            <c:symbol val="circle"/>
            <c:size val="5"/>
            <c:spPr>
              <a:solidFill>
                <a:schemeClr val="accent6">
                  <a:lumMod val="75000"/>
                </a:schemeClr>
              </a:solidFill>
              <a:ln w="9525">
                <a:solidFill>
                  <a:schemeClr val="accent6">
                    <a:lumMod val="75000"/>
                  </a:schemeClr>
                </a:solidFill>
              </a:ln>
              <a:effectLst/>
            </c:spPr>
          </c:marker>
          <c:trendline>
            <c:spPr>
              <a:ln w="19050" cap="rnd">
                <a:solidFill>
                  <a:schemeClr val="accent6">
                    <a:lumMod val="75000"/>
                  </a:schemeClr>
                </a:solidFill>
                <a:prstDash val="sysDot"/>
              </a:ln>
              <a:effectLst/>
            </c:spPr>
            <c:trendlineType val="exp"/>
            <c:dispRSqr val="1"/>
            <c:dispEq val="1"/>
            <c:trendlineLbl>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Sheet1!$A$2:$A$163</c:f>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f>Sheet1!$F$2:$F$163</c:f>
              <c:numCache>
                <c:formatCode>General</c:formatCode>
                <c:ptCount val="162"/>
                <c:pt idx="0">
                  <c:v>13.08</c:v>
                </c:pt>
                <c:pt idx="1">
                  <c:v>15.72</c:v>
                </c:pt>
                <c:pt idx="2">
                  <c:v>15.81</c:v>
                </c:pt>
                <c:pt idx="3">
                  <c:v>16.14</c:v>
                </c:pt>
                <c:pt idx="4">
                  <c:v>15.79</c:v>
                </c:pt>
                <c:pt idx="5">
                  <c:v>15.97</c:v>
                </c:pt>
                <c:pt idx="6">
                  <c:v>15.84</c:v>
                </c:pt>
                <c:pt idx="7">
                  <c:v>15.88</c:v>
                </c:pt>
                <c:pt idx="8">
                  <c:v>15.93</c:v>
                </c:pt>
                <c:pt idx="9">
                  <c:v>15.7</c:v>
                </c:pt>
                <c:pt idx="10">
                  <c:v>15.75</c:v>
                </c:pt>
                <c:pt idx="11">
                  <c:v>15.8</c:v>
                </c:pt>
                <c:pt idx="12">
                  <c:v>15.67</c:v>
                </c:pt>
                <c:pt idx="13">
                  <c:v>15.8</c:v>
                </c:pt>
                <c:pt idx="14">
                  <c:v>15.96</c:v>
                </c:pt>
                <c:pt idx="15">
                  <c:v>15.81</c:v>
                </c:pt>
                <c:pt idx="16">
                  <c:v>16.03</c:v>
                </c:pt>
                <c:pt idx="17">
                  <c:v>16.02</c:v>
                </c:pt>
                <c:pt idx="18">
                  <c:v>15.83</c:v>
                </c:pt>
                <c:pt idx="19">
                  <c:v>16.89</c:v>
                </c:pt>
                <c:pt idx="20">
                  <c:v>19.78</c:v>
                </c:pt>
                <c:pt idx="21">
                  <c:v>19.78</c:v>
                </c:pt>
                <c:pt idx="22">
                  <c:v>19.87</c:v>
                </c:pt>
                <c:pt idx="23">
                  <c:v>19.89</c:v>
                </c:pt>
                <c:pt idx="24">
                  <c:v>19.899999999999999</c:v>
                </c:pt>
                <c:pt idx="25">
                  <c:v>19.75</c:v>
                </c:pt>
                <c:pt idx="26">
                  <c:v>19.8</c:v>
                </c:pt>
                <c:pt idx="27">
                  <c:v>19.87</c:v>
                </c:pt>
                <c:pt idx="28">
                  <c:v>19.78</c:v>
                </c:pt>
                <c:pt idx="29">
                  <c:v>19.89</c:v>
                </c:pt>
                <c:pt idx="30">
                  <c:v>19.79</c:v>
                </c:pt>
                <c:pt idx="31">
                  <c:v>20.05</c:v>
                </c:pt>
                <c:pt idx="32">
                  <c:v>19.97</c:v>
                </c:pt>
                <c:pt idx="33">
                  <c:v>19.899999999999999</c:v>
                </c:pt>
                <c:pt idx="34">
                  <c:v>19.96</c:v>
                </c:pt>
                <c:pt idx="35">
                  <c:v>19.86</c:v>
                </c:pt>
                <c:pt idx="36">
                  <c:v>19.760000000000002</c:v>
                </c:pt>
                <c:pt idx="37">
                  <c:v>19.87</c:v>
                </c:pt>
                <c:pt idx="38">
                  <c:v>19.88</c:v>
                </c:pt>
                <c:pt idx="39">
                  <c:v>19.78</c:v>
                </c:pt>
                <c:pt idx="40">
                  <c:v>19.829999999999998</c:v>
                </c:pt>
                <c:pt idx="41">
                  <c:v>19.91</c:v>
                </c:pt>
                <c:pt idx="42">
                  <c:v>19.96</c:v>
                </c:pt>
                <c:pt idx="43">
                  <c:v>19.940000000000001</c:v>
                </c:pt>
                <c:pt idx="44">
                  <c:v>20.77</c:v>
                </c:pt>
                <c:pt idx="45">
                  <c:v>21.2</c:v>
                </c:pt>
                <c:pt idx="46">
                  <c:v>21.27</c:v>
                </c:pt>
                <c:pt idx="47">
                  <c:v>20.76</c:v>
                </c:pt>
                <c:pt idx="48">
                  <c:v>21.26</c:v>
                </c:pt>
                <c:pt idx="49">
                  <c:v>21.5</c:v>
                </c:pt>
                <c:pt idx="50">
                  <c:v>21.21</c:v>
                </c:pt>
                <c:pt idx="51">
                  <c:v>21.24</c:v>
                </c:pt>
                <c:pt idx="52">
                  <c:v>21.19</c:v>
                </c:pt>
                <c:pt idx="53">
                  <c:v>24.71</c:v>
                </c:pt>
                <c:pt idx="54">
                  <c:v>24.7</c:v>
                </c:pt>
                <c:pt idx="55">
                  <c:v>24.68</c:v>
                </c:pt>
                <c:pt idx="56">
                  <c:v>26.21</c:v>
                </c:pt>
                <c:pt idx="57">
                  <c:v>26.26</c:v>
                </c:pt>
                <c:pt idx="58">
                  <c:v>26.26</c:v>
                </c:pt>
                <c:pt idx="59">
                  <c:v>26.19</c:v>
                </c:pt>
                <c:pt idx="60">
                  <c:v>25.7</c:v>
                </c:pt>
                <c:pt idx="61">
                  <c:v>26.37</c:v>
                </c:pt>
                <c:pt idx="62">
                  <c:v>25.62</c:v>
                </c:pt>
                <c:pt idx="63">
                  <c:v>25.73</c:v>
                </c:pt>
                <c:pt idx="64">
                  <c:v>26.27</c:v>
                </c:pt>
                <c:pt idx="65">
                  <c:v>30.19</c:v>
                </c:pt>
                <c:pt idx="66">
                  <c:v>29.93</c:v>
                </c:pt>
                <c:pt idx="67">
                  <c:v>29.97</c:v>
                </c:pt>
                <c:pt idx="68">
                  <c:v>30.15</c:v>
                </c:pt>
                <c:pt idx="69">
                  <c:v>30.02</c:v>
                </c:pt>
                <c:pt idx="70">
                  <c:v>30.17</c:v>
                </c:pt>
                <c:pt idx="71">
                  <c:v>30.08</c:v>
                </c:pt>
                <c:pt idx="72">
                  <c:v>30</c:v>
                </c:pt>
                <c:pt idx="73">
                  <c:v>30.08</c:v>
                </c:pt>
                <c:pt idx="74">
                  <c:v>29.98</c:v>
                </c:pt>
                <c:pt idx="75">
                  <c:v>30.23</c:v>
                </c:pt>
                <c:pt idx="76">
                  <c:v>29.96</c:v>
                </c:pt>
                <c:pt idx="77">
                  <c:v>29.93</c:v>
                </c:pt>
                <c:pt idx="78">
                  <c:v>30.02</c:v>
                </c:pt>
                <c:pt idx="79">
                  <c:v>30.22</c:v>
                </c:pt>
                <c:pt idx="80">
                  <c:v>32.049999999999997</c:v>
                </c:pt>
                <c:pt idx="81">
                  <c:v>31.23</c:v>
                </c:pt>
                <c:pt idx="82">
                  <c:v>32.06</c:v>
                </c:pt>
                <c:pt idx="83">
                  <c:v>32.020000000000003</c:v>
                </c:pt>
                <c:pt idx="84">
                  <c:v>32.090000000000003</c:v>
                </c:pt>
                <c:pt idx="85">
                  <c:v>32.04</c:v>
                </c:pt>
                <c:pt idx="86">
                  <c:v>31.38</c:v>
                </c:pt>
                <c:pt idx="87">
                  <c:v>31.27</c:v>
                </c:pt>
                <c:pt idx="88">
                  <c:v>31.89</c:v>
                </c:pt>
                <c:pt idx="89">
                  <c:v>31.09</c:v>
                </c:pt>
                <c:pt idx="90">
                  <c:v>31.07</c:v>
                </c:pt>
                <c:pt idx="91">
                  <c:v>37.200000000000003</c:v>
                </c:pt>
                <c:pt idx="92">
                  <c:v>37.18</c:v>
                </c:pt>
                <c:pt idx="93">
                  <c:v>37.270000000000003</c:v>
                </c:pt>
                <c:pt idx="94">
                  <c:v>37.08</c:v>
                </c:pt>
                <c:pt idx="95">
                  <c:v>37.19</c:v>
                </c:pt>
                <c:pt idx="96">
                  <c:v>37.35</c:v>
                </c:pt>
                <c:pt idx="97">
                  <c:v>36.909999999999997</c:v>
                </c:pt>
                <c:pt idx="98">
                  <c:v>39.5</c:v>
                </c:pt>
                <c:pt idx="99">
                  <c:v>39.64</c:v>
                </c:pt>
                <c:pt idx="100">
                  <c:v>40.39</c:v>
                </c:pt>
                <c:pt idx="101">
                  <c:v>40.56</c:v>
                </c:pt>
                <c:pt idx="102">
                  <c:v>40.200000000000003</c:v>
                </c:pt>
                <c:pt idx="103">
                  <c:v>40.42</c:v>
                </c:pt>
                <c:pt idx="104">
                  <c:v>38.57</c:v>
                </c:pt>
                <c:pt idx="105">
                  <c:v>40.479999999999997</c:v>
                </c:pt>
                <c:pt idx="106">
                  <c:v>39.68</c:v>
                </c:pt>
                <c:pt idx="107">
                  <c:v>39.21</c:v>
                </c:pt>
                <c:pt idx="108">
                  <c:v>40.31</c:v>
                </c:pt>
                <c:pt idx="109">
                  <c:v>40.36</c:v>
                </c:pt>
                <c:pt idx="110">
                  <c:v>40.5</c:v>
                </c:pt>
                <c:pt idx="111">
                  <c:v>47.26</c:v>
                </c:pt>
                <c:pt idx="112">
                  <c:v>47.17</c:v>
                </c:pt>
                <c:pt idx="113">
                  <c:v>46.86</c:v>
                </c:pt>
                <c:pt idx="114">
                  <c:v>47.88</c:v>
                </c:pt>
                <c:pt idx="115">
                  <c:v>47.11</c:v>
                </c:pt>
                <c:pt idx="116">
                  <c:v>47.09</c:v>
                </c:pt>
                <c:pt idx="117">
                  <c:v>47.05</c:v>
                </c:pt>
                <c:pt idx="118">
                  <c:v>46.74</c:v>
                </c:pt>
                <c:pt idx="119">
                  <c:v>47.14</c:v>
                </c:pt>
                <c:pt idx="120">
                  <c:v>47.05</c:v>
                </c:pt>
                <c:pt idx="121">
                  <c:v>47.34</c:v>
                </c:pt>
                <c:pt idx="122">
                  <c:v>46.96</c:v>
                </c:pt>
                <c:pt idx="123">
                  <c:v>48.51</c:v>
                </c:pt>
                <c:pt idx="124">
                  <c:v>48.17</c:v>
                </c:pt>
                <c:pt idx="125">
                  <c:v>56.02</c:v>
                </c:pt>
                <c:pt idx="126">
                  <c:v>59.53</c:v>
                </c:pt>
                <c:pt idx="127">
                  <c:v>75.11</c:v>
                </c:pt>
                <c:pt idx="128">
                  <c:v>75.81</c:v>
                </c:pt>
                <c:pt idx="129">
                  <c:v>75.569999999999993</c:v>
                </c:pt>
                <c:pt idx="130">
                  <c:v>75.400000000000006</c:v>
                </c:pt>
                <c:pt idx="131">
                  <c:v>75.680000000000007</c:v>
                </c:pt>
                <c:pt idx="132">
                  <c:v>90.07</c:v>
                </c:pt>
                <c:pt idx="133">
                  <c:v>90.16</c:v>
                </c:pt>
                <c:pt idx="134">
                  <c:v>89.58</c:v>
                </c:pt>
                <c:pt idx="135">
                  <c:v>89.95</c:v>
                </c:pt>
                <c:pt idx="136">
                  <c:v>89.63</c:v>
                </c:pt>
                <c:pt idx="137">
                  <c:v>89.87</c:v>
                </c:pt>
                <c:pt idx="138">
                  <c:v>90.26</c:v>
                </c:pt>
                <c:pt idx="139">
                  <c:v>89.89</c:v>
                </c:pt>
                <c:pt idx="140">
                  <c:v>89.47</c:v>
                </c:pt>
                <c:pt idx="141">
                  <c:v>90.42</c:v>
                </c:pt>
                <c:pt idx="142">
                  <c:v>112.89</c:v>
                </c:pt>
                <c:pt idx="143">
                  <c:v>112.4</c:v>
                </c:pt>
                <c:pt idx="144">
                  <c:v>112.97</c:v>
                </c:pt>
                <c:pt idx="145">
                  <c:v>111.98</c:v>
                </c:pt>
                <c:pt idx="146">
                  <c:v>112.74</c:v>
                </c:pt>
                <c:pt idx="147">
                  <c:v>130.77000000000001</c:v>
                </c:pt>
                <c:pt idx="148">
                  <c:v>131.19999999999999</c:v>
                </c:pt>
                <c:pt idx="149">
                  <c:v>156.9</c:v>
                </c:pt>
                <c:pt idx="150">
                  <c:v>156.81</c:v>
                </c:pt>
                <c:pt idx="151">
                  <c:v>157.49</c:v>
                </c:pt>
                <c:pt idx="152">
                  <c:v>157.72999999999999</c:v>
                </c:pt>
                <c:pt idx="153">
                  <c:v>195.5</c:v>
                </c:pt>
                <c:pt idx="154">
                  <c:v>195.45</c:v>
                </c:pt>
                <c:pt idx="155">
                  <c:v>194.89</c:v>
                </c:pt>
                <c:pt idx="156">
                  <c:v>195.55</c:v>
                </c:pt>
                <c:pt idx="157">
                  <c:v>196.53</c:v>
                </c:pt>
                <c:pt idx="158">
                  <c:v>195.34</c:v>
                </c:pt>
                <c:pt idx="159">
                  <c:v>195.46</c:v>
                </c:pt>
                <c:pt idx="160">
                  <c:v>196.22</c:v>
                </c:pt>
                <c:pt idx="161">
                  <c:v>215.27</c:v>
                </c:pt>
              </c:numCache>
            </c:numRef>
          </c:yVal>
          <c:smooth val="0"/>
          <c:extLst>
            <c:ext xmlns:c16="http://schemas.microsoft.com/office/drawing/2014/chart" uri="{C3380CC4-5D6E-409C-BE32-E72D297353CC}">
              <c16:uniqueId val="{00000002-5175-4C3B-88E4-DADC1F049C29}"/>
            </c:ext>
          </c:extLst>
        </c:ser>
        <c:dLbls>
          <c:showLegendKey val="0"/>
          <c:showVal val="0"/>
          <c:showCatName val="0"/>
          <c:showSerName val="0"/>
          <c:showPercent val="0"/>
          <c:showBubbleSize val="0"/>
        </c:dLbls>
        <c:axId val="385370608"/>
        <c:axId val="216086144"/>
        <c:extLst>
          <c:ext xmlns:c15="http://schemas.microsoft.com/office/drawing/2012/chart" uri="{02D57815-91ED-43cb-92C2-25804820EDAC}">
            <c15:filteredScatterSeries>
              <c15:ser>
                <c:idx val="0"/>
                <c:order val="0"/>
                <c:tx>
                  <c:strRef>
                    <c:extLst>
                      <c:ext uri="{02D57815-91ED-43cb-92C2-25804820EDAC}">
                        <c15:formulaRef>
                          <c15:sqref>Sheet1!$B$1</c15:sqref>
                        </c15:formulaRef>
                      </c:ext>
                    </c:extLst>
                    <c:strCache>
                      <c:ptCount val="1"/>
                      <c:pt idx="0">
                        <c:v>bitwidth</c:v>
                      </c:pt>
                    </c:strCache>
                  </c:strRef>
                </c:tx>
                <c:spPr>
                  <a:ln w="25400" cap="rnd">
                    <a:noFill/>
                    <a:round/>
                  </a:ln>
                  <a:effectLst/>
                </c:spPr>
                <c:marker>
                  <c:symbol val="circle"/>
                  <c:size val="5"/>
                  <c:spPr>
                    <a:solidFill>
                      <a:schemeClr val="accent1"/>
                    </a:solidFill>
                    <a:ln w="9525">
                      <a:solidFill>
                        <a:schemeClr val="accent1"/>
                      </a:solidFill>
                    </a:ln>
                    <a:effectLst/>
                  </c:spPr>
                </c:marker>
                <c:xVal>
                  <c:numRef>
                    <c:extLst>
                      <c:ex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c:ext uri="{02D57815-91ED-43cb-92C2-25804820EDAC}">
                        <c15:formulaRef>
                          <c15:sqref>Sheet1!$B$2:$B$163</c15:sqref>
                        </c15:formulaRef>
                      </c:ext>
                    </c:extLst>
                    <c:numCache>
                      <c:formatCode>General</c:formatCode>
                      <c:ptCount val="162"/>
                      <c:pt idx="0">
                        <c:v>64</c:v>
                      </c:pt>
                      <c:pt idx="1">
                        <c:v>64</c:v>
                      </c:pt>
                      <c:pt idx="2">
                        <c:v>64</c:v>
                      </c:pt>
                      <c:pt idx="3">
                        <c:v>64</c:v>
                      </c:pt>
                      <c:pt idx="4">
                        <c:v>64</c:v>
                      </c:pt>
                      <c:pt idx="5">
                        <c:v>64</c:v>
                      </c:pt>
                      <c:pt idx="6">
                        <c:v>64</c:v>
                      </c:pt>
                      <c:pt idx="7">
                        <c:v>64</c:v>
                      </c:pt>
                      <c:pt idx="8">
                        <c:v>64</c:v>
                      </c:pt>
                      <c:pt idx="9">
                        <c:v>64</c:v>
                      </c:pt>
                      <c:pt idx="10">
                        <c:v>64</c:v>
                      </c:pt>
                      <c:pt idx="11">
                        <c:v>64</c:v>
                      </c:pt>
                      <c:pt idx="12">
                        <c:v>64</c:v>
                      </c:pt>
                      <c:pt idx="13">
                        <c:v>64</c:v>
                      </c:pt>
                      <c:pt idx="14">
                        <c:v>64</c:v>
                      </c:pt>
                      <c:pt idx="15">
                        <c:v>64</c:v>
                      </c:pt>
                      <c:pt idx="16">
                        <c:v>64</c:v>
                      </c:pt>
                      <c:pt idx="17">
                        <c:v>64</c:v>
                      </c:pt>
                      <c:pt idx="18">
                        <c:v>64</c:v>
                      </c:pt>
                      <c:pt idx="19">
                        <c:v>32</c:v>
                      </c:pt>
                      <c:pt idx="20">
                        <c:v>64</c:v>
                      </c:pt>
                      <c:pt idx="21">
                        <c:v>64</c:v>
                      </c:pt>
                      <c:pt idx="22">
                        <c:v>64</c:v>
                      </c:pt>
                      <c:pt idx="23">
                        <c:v>64</c:v>
                      </c:pt>
                      <c:pt idx="24">
                        <c:v>64</c:v>
                      </c:pt>
                      <c:pt idx="25">
                        <c:v>64</c:v>
                      </c:pt>
                      <c:pt idx="26">
                        <c:v>64</c:v>
                      </c:pt>
                      <c:pt idx="27">
                        <c:v>64</c:v>
                      </c:pt>
                      <c:pt idx="28">
                        <c:v>64</c:v>
                      </c:pt>
                      <c:pt idx="29">
                        <c:v>64</c:v>
                      </c:pt>
                      <c:pt idx="30">
                        <c:v>64</c:v>
                      </c:pt>
                      <c:pt idx="31">
                        <c:v>64</c:v>
                      </c:pt>
                      <c:pt idx="32">
                        <c:v>64</c:v>
                      </c:pt>
                      <c:pt idx="33">
                        <c:v>64</c:v>
                      </c:pt>
                      <c:pt idx="34">
                        <c:v>64</c:v>
                      </c:pt>
                      <c:pt idx="35">
                        <c:v>64</c:v>
                      </c:pt>
                      <c:pt idx="36">
                        <c:v>64</c:v>
                      </c:pt>
                      <c:pt idx="37">
                        <c:v>64</c:v>
                      </c:pt>
                      <c:pt idx="38">
                        <c:v>64</c:v>
                      </c:pt>
                      <c:pt idx="39">
                        <c:v>64</c:v>
                      </c:pt>
                      <c:pt idx="40">
                        <c:v>64</c:v>
                      </c:pt>
                      <c:pt idx="41">
                        <c:v>64</c:v>
                      </c:pt>
                      <c:pt idx="42">
                        <c:v>64</c:v>
                      </c:pt>
                      <c:pt idx="43">
                        <c:v>64</c:v>
                      </c:pt>
                      <c:pt idx="44">
                        <c:v>32</c:v>
                      </c:pt>
                      <c:pt idx="45">
                        <c:v>32</c:v>
                      </c:pt>
                      <c:pt idx="46">
                        <c:v>32</c:v>
                      </c:pt>
                      <c:pt idx="47">
                        <c:v>32</c:v>
                      </c:pt>
                      <c:pt idx="48">
                        <c:v>32</c:v>
                      </c:pt>
                      <c:pt idx="49">
                        <c:v>32</c:v>
                      </c:pt>
                      <c:pt idx="50">
                        <c:v>32</c:v>
                      </c:pt>
                      <c:pt idx="51">
                        <c:v>32</c:v>
                      </c:pt>
                      <c:pt idx="52">
                        <c:v>32</c:v>
                      </c:pt>
                      <c:pt idx="53">
                        <c:v>64</c:v>
                      </c:pt>
                      <c:pt idx="54">
                        <c:v>64</c:v>
                      </c:pt>
                      <c:pt idx="55">
                        <c:v>64</c:v>
                      </c:pt>
                      <c:pt idx="56">
                        <c:v>32</c:v>
                      </c:pt>
                      <c:pt idx="57">
                        <c:v>32</c:v>
                      </c:pt>
                      <c:pt idx="58">
                        <c:v>32</c:v>
                      </c:pt>
                      <c:pt idx="59">
                        <c:v>32</c:v>
                      </c:pt>
                      <c:pt idx="60">
                        <c:v>32</c:v>
                      </c:pt>
                      <c:pt idx="61">
                        <c:v>32</c:v>
                      </c:pt>
                      <c:pt idx="62">
                        <c:v>32</c:v>
                      </c:pt>
                      <c:pt idx="63">
                        <c:v>32</c:v>
                      </c:pt>
                      <c:pt idx="64">
                        <c:v>32</c:v>
                      </c:pt>
                      <c:pt idx="65">
                        <c:v>64</c:v>
                      </c:pt>
                      <c:pt idx="66">
                        <c:v>64</c:v>
                      </c:pt>
                      <c:pt idx="67">
                        <c:v>64</c:v>
                      </c:pt>
                      <c:pt idx="68">
                        <c:v>64</c:v>
                      </c:pt>
                      <c:pt idx="69">
                        <c:v>64</c:v>
                      </c:pt>
                      <c:pt idx="70">
                        <c:v>64</c:v>
                      </c:pt>
                      <c:pt idx="71">
                        <c:v>64</c:v>
                      </c:pt>
                      <c:pt idx="72">
                        <c:v>64</c:v>
                      </c:pt>
                      <c:pt idx="73">
                        <c:v>64</c:v>
                      </c:pt>
                      <c:pt idx="74">
                        <c:v>64</c:v>
                      </c:pt>
                      <c:pt idx="75">
                        <c:v>64</c:v>
                      </c:pt>
                      <c:pt idx="76">
                        <c:v>64</c:v>
                      </c:pt>
                      <c:pt idx="77">
                        <c:v>64</c:v>
                      </c:pt>
                      <c:pt idx="78">
                        <c:v>64</c:v>
                      </c:pt>
                      <c:pt idx="79">
                        <c:v>64</c:v>
                      </c:pt>
                      <c:pt idx="80">
                        <c:v>32</c:v>
                      </c:pt>
                      <c:pt idx="81">
                        <c:v>32</c:v>
                      </c:pt>
                      <c:pt idx="82">
                        <c:v>32</c:v>
                      </c:pt>
                      <c:pt idx="83">
                        <c:v>32</c:v>
                      </c:pt>
                      <c:pt idx="84">
                        <c:v>32</c:v>
                      </c:pt>
                      <c:pt idx="85">
                        <c:v>32</c:v>
                      </c:pt>
                      <c:pt idx="86">
                        <c:v>32</c:v>
                      </c:pt>
                      <c:pt idx="87">
                        <c:v>32</c:v>
                      </c:pt>
                      <c:pt idx="88">
                        <c:v>32</c:v>
                      </c:pt>
                      <c:pt idx="89">
                        <c:v>32</c:v>
                      </c:pt>
                      <c:pt idx="90">
                        <c:v>32</c:v>
                      </c:pt>
                      <c:pt idx="91">
                        <c:v>64</c:v>
                      </c:pt>
                      <c:pt idx="92">
                        <c:v>64</c:v>
                      </c:pt>
                      <c:pt idx="93">
                        <c:v>64</c:v>
                      </c:pt>
                      <c:pt idx="94">
                        <c:v>64</c:v>
                      </c:pt>
                      <c:pt idx="95">
                        <c:v>64</c:v>
                      </c:pt>
                      <c:pt idx="96">
                        <c:v>64</c:v>
                      </c:pt>
                      <c:pt idx="97">
                        <c:v>64</c:v>
                      </c:pt>
                      <c:pt idx="98">
                        <c:v>32</c:v>
                      </c:pt>
                      <c:pt idx="99">
                        <c:v>32</c:v>
                      </c:pt>
                      <c:pt idx="100">
                        <c:v>32</c:v>
                      </c:pt>
                      <c:pt idx="101">
                        <c:v>32</c:v>
                      </c:pt>
                      <c:pt idx="102">
                        <c:v>32</c:v>
                      </c:pt>
                      <c:pt idx="103">
                        <c:v>32</c:v>
                      </c:pt>
                      <c:pt idx="104">
                        <c:v>32</c:v>
                      </c:pt>
                      <c:pt idx="105">
                        <c:v>32</c:v>
                      </c:pt>
                      <c:pt idx="106">
                        <c:v>32</c:v>
                      </c:pt>
                      <c:pt idx="107">
                        <c:v>32</c:v>
                      </c:pt>
                      <c:pt idx="108">
                        <c:v>32</c:v>
                      </c:pt>
                      <c:pt idx="109">
                        <c:v>32</c:v>
                      </c:pt>
                      <c:pt idx="110">
                        <c:v>32</c:v>
                      </c:pt>
                      <c:pt idx="111">
                        <c:v>64</c:v>
                      </c:pt>
                      <c:pt idx="112">
                        <c:v>64</c:v>
                      </c:pt>
                      <c:pt idx="113">
                        <c:v>64</c:v>
                      </c:pt>
                      <c:pt idx="114">
                        <c:v>64</c:v>
                      </c:pt>
                      <c:pt idx="115">
                        <c:v>64</c:v>
                      </c:pt>
                      <c:pt idx="116">
                        <c:v>64</c:v>
                      </c:pt>
                      <c:pt idx="117">
                        <c:v>64</c:v>
                      </c:pt>
                      <c:pt idx="118">
                        <c:v>64</c:v>
                      </c:pt>
                      <c:pt idx="119">
                        <c:v>64</c:v>
                      </c:pt>
                      <c:pt idx="120">
                        <c:v>64</c:v>
                      </c:pt>
                      <c:pt idx="121">
                        <c:v>64</c:v>
                      </c:pt>
                      <c:pt idx="122">
                        <c:v>64</c:v>
                      </c:pt>
                      <c:pt idx="123">
                        <c:v>32</c:v>
                      </c:pt>
                      <c:pt idx="124">
                        <c:v>32</c:v>
                      </c:pt>
                      <c:pt idx="125">
                        <c:v>64</c:v>
                      </c:pt>
                      <c:pt idx="126">
                        <c:v>32</c:v>
                      </c:pt>
                      <c:pt idx="127">
                        <c:v>32</c:v>
                      </c:pt>
                      <c:pt idx="128">
                        <c:v>32</c:v>
                      </c:pt>
                      <c:pt idx="129">
                        <c:v>32</c:v>
                      </c:pt>
                      <c:pt idx="130">
                        <c:v>32</c:v>
                      </c:pt>
                      <c:pt idx="131">
                        <c:v>32</c:v>
                      </c:pt>
                      <c:pt idx="132">
                        <c:v>32</c:v>
                      </c:pt>
                      <c:pt idx="133">
                        <c:v>32</c:v>
                      </c:pt>
                      <c:pt idx="134">
                        <c:v>32</c:v>
                      </c:pt>
                      <c:pt idx="135">
                        <c:v>32</c:v>
                      </c:pt>
                      <c:pt idx="136">
                        <c:v>32</c:v>
                      </c:pt>
                      <c:pt idx="137">
                        <c:v>32</c:v>
                      </c:pt>
                      <c:pt idx="138">
                        <c:v>32</c:v>
                      </c:pt>
                      <c:pt idx="139">
                        <c:v>32</c:v>
                      </c:pt>
                      <c:pt idx="140">
                        <c:v>32</c:v>
                      </c:pt>
                      <c:pt idx="141">
                        <c:v>32</c:v>
                      </c:pt>
                      <c:pt idx="142">
                        <c:v>32</c:v>
                      </c:pt>
                      <c:pt idx="143">
                        <c:v>32</c:v>
                      </c:pt>
                      <c:pt idx="144">
                        <c:v>32</c:v>
                      </c:pt>
                      <c:pt idx="145">
                        <c:v>32</c:v>
                      </c:pt>
                      <c:pt idx="146">
                        <c:v>32</c:v>
                      </c:pt>
                      <c:pt idx="147">
                        <c:v>32</c:v>
                      </c:pt>
                      <c:pt idx="148">
                        <c:v>32</c:v>
                      </c:pt>
                      <c:pt idx="149">
                        <c:v>32</c:v>
                      </c:pt>
                      <c:pt idx="150">
                        <c:v>32</c:v>
                      </c:pt>
                      <c:pt idx="151">
                        <c:v>32</c:v>
                      </c:pt>
                      <c:pt idx="152">
                        <c:v>32</c:v>
                      </c:pt>
                      <c:pt idx="153">
                        <c:v>32</c:v>
                      </c:pt>
                      <c:pt idx="154">
                        <c:v>32</c:v>
                      </c:pt>
                      <c:pt idx="155">
                        <c:v>32</c:v>
                      </c:pt>
                      <c:pt idx="156">
                        <c:v>32</c:v>
                      </c:pt>
                      <c:pt idx="157">
                        <c:v>32</c:v>
                      </c:pt>
                      <c:pt idx="158">
                        <c:v>32</c:v>
                      </c:pt>
                      <c:pt idx="159">
                        <c:v>32</c:v>
                      </c:pt>
                      <c:pt idx="160">
                        <c:v>32</c:v>
                      </c:pt>
                      <c:pt idx="161">
                        <c:v>32</c:v>
                      </c:pt>
                    </c:numCache>
                  </c:numRef>
                </c:yVal>
                <c:smooth val="0"/>
                <c:extLst>
                  <c:ext xmlns:c16="http://schemas.microsoft.com/office/drawing/2014/chart" uri="{C3380CC4-5D6E-409C-BE32-E72D297353CC}">
                    <c16:uniqueId val="{00000000-1F1E-45F3-B8E1-D6617C7169A7}"/>
                  </c:ext>
                </c:extLst>
              </c15:ser>
            </c15:filteredScatterSeries>
            <c15:filteredScatte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rendlineLbl>
                </c:trendline>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Sheet1!$C$2:$C$163</c15:sqref>
                        </c15:formulaRef>
                      </c:ext>
                    </c:extLst>
                    <c:numCache>
                      <c:formatCode>General</c:formatCode>
                      <c:ptCount val="162"/>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xmlns:c15="http://schemas.microsoft.com/office/drawing/2012/chart">
                  <c:ext xmlns:c16="http://schemas.microsoft.com/office/drawing/2014/chart" uri="{C3380CC4-5D6E-409C-BE32-E72D297353CC}">
                    <c16:uniqueId val="{00000002-1F1E-45F3-B8E1-D6617C7169A7}"/>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Sheet1!$D$2:$D$163</c15:sqref>
                        </c15:formulaRef>
                      </c:ext>
                    </c:extLst>
                    <c:numCache>
                      <c:formatCode>General</c:formatCode>
                      <c:ptCount val="162"/>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xmlns:c15="http://schemas.microsoft.com/office/drawing/2012/chart">
                  <c:ext xmlns:c16="http://schemas.microsoft.com/office/drawing/2014/chart" uri="{C3380CC4-5D6E-409C-BE32-E72D297353CC}">
                    <c16:uniqueId val="{00000000-5175-4C3B-88E4-DADC1F049C29}"/>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after fixed real</c:v>
                      </c:pt>
                    </c:strCache>
                  </c:strRef>
                </c:tx>
                <c:spPr>
                  <a:ln w="25400" cap="rnd">
                    <a:noFill/>
                    <a:round/>
                  </a:ln>
                  <a:effectLst/>
                </c:spPr>
                <c:marker>
                  <c:symbol val="circle"/>
                  <c:size val="5"/>
                  <c:spPr>
                    <a:solidFill>
                      <a:schemeClr val="accent4"/>
                    </a:solidFill>
                    <a:ln w="9525">
                      <a:solidFill>
                        <a:schemeClr val="accent4"/>
                      </a:solidFill>
                    </a:ln>
                    <a:effectLst/>
                  </c:spPr>
                </c:marker>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Sheet1!$E$2:$E$163</c15:sqref>
                        </c15:formulaRef>
                      </c:ext>
                    </c:extLst>
                    <c:numCache>
                      <c:formatCode>General</c:formatCode>
                      <c:ptCount val="162"/>
                      <c:pt idx="0">
                        <c:v>13.41</c:v>
                      </c:pt>
                      <c:pt idx="1">
                        <c:v>16.07</c:v>
                      </c:pt>
                      <c:pt idx="2">
                        <c:v>16.13</c:v>
                      </c:pt>
                      <c:pt idx="3">
                        <c:v>16.420000000000002</c:v>
                      </c:pt>
                      <c:pt idx="4">
                        <c:v>16.149999999999999</c:v>
                      </c:pt>
                      <c:pt idx="5">
                        <c:v>16.25</c:v>
                      </c:pt>
                      <c:pt idx="6">
                        <c:v>16.170000000000002</c:v>
                      </c:pt>
                      <c:pt idx="7">
                        <c:v>16.21</c:v>
                      </c:pt>
                      <c:pt idx="8">
                        <c:v>16.28</c:v>
                      </c:pt>
                      <c:pt idx="9">
                        <c:v>16.02</c:v>
                      </c:pt>
                      <c:pt idx="10">
                        <c:v>16.079999999999998</c:v>
                      </c:pt>
                      <c:pt idx="11">
                        <c:v>16.13</c:v>
                      </c:pt>
                      <c:pt idx="12">
                        <c:v>16.04</c:v>
                      </c:pt>
                      <c:pt idx="13">
                        <c:v>16.11</c:v>
                      </c:pt>
                      <c:pt idx="14">
                        <c:v>16.29</c:v>
                      </c:pt>
                      <c:pt idx="15">
                        <c:v>16.12</c:v>
                      </c:pt>
                      <c:pt idx="16">
                        <c:v>16.309999999999999</c:v>
                      </c:pt>
                      <c:pt idx="17">
                        <c:v>16.28</c:v>
                      </c:pt>
                      <c:pt idx="18">
                        <c:v>16.170000000000002</c:v>
                      </c:pt>
                      <c:pt idx="19">
                        <c:v>17.29</c:v>
                      </c:pt>
                      <c:pt idx="20">
                        <c:v>20.149999999999999</c:v>
                      </c:pt>
                      <c:pt idx="21">
                        <c:v>20.079999999999998</c:v>
                      </c:pt>
                      <c:pt idx="22">
                        <c:v>20.22</c:v>
                      </c:pt>
                      <c:pt idx="23">
                        <c:v>20.239999999999998</c:v>
                      </c:pt>
                      <c:pt idx="24">
                        <c:v>20.239999999999998</c:v>
                      </c:pt>
                      <c:pt idx="25">
                        <c:v>20.059999999999999</c:v>
                      </c:pt>
                      <c:pt idx="26">
                        <c:v>20.13</c:v>
                      </c:pt>
                      <c:pt idx="27">
                        <c:v>20.239999999999998</c:v>
                      </c:pt>
                      <c:pt idx="28">
                        <c:v>20.21</c:v>
                      </c:pt>
                      <c:pt idx="29">
                        <c:v>20.260000000000002</c:v>
                      </c:pt>
                      <c:pt idx="30">
                        <c:v>20.149999999999999</c:v>
                      </c:pt>
                      <c:pt idx="31">
                        <c:v>20.41</c:v>
                      </c:pt>
                      <c:pt idx="32">
                        <c:v>20.329999999999998</c:v>
                      </c:pt>
                      <c:pt idx="33">
                        <c:v>20.28</c:v>
                      </c:pt>
                      <c:pt idx="34">
                        <c:v>20.37</c:v>
                      </c:pt>
                      <c:pt idx="35">
                        <c:v>20.2</c:v>
                      </c:pt>
                      <c:pt idx="36">
                        <c:v>20.12</c:v>
                      </c:pt>
                      <c:pt idx="37">
                        <c:v>20.29</c:v>
                      </c:pt>
                      <c:pt idx="38">
                        <c:v>20.27</c:v>
                      </c:pt>
                      <c:pt idx="39">
                        <c:v>20.09</c:v>
                      </c:pt>
                      <c:pt idx="40">
                        <c:v>20.190000000000001</c:v>
                      </c:pt>
                      <c:pt idx="41">
                        <c:v>20.239999999999998</c:v>
                      </c:pt>
                      <c:pt idx="42">
                        <c:v>20.32</c:v>
                      </c:pt>
                      <c:pt idx="43">
                        <c:v>20.29</c:v>
                      </c:pt>
                      <c:pt idx="44">
                        <c:v>21.11</c:v>
                      </c:pt>
                      <c:pt idx="45">
                        <c:v>21.53</c:v>
                      </c:pt>
                      <c:pt idx="46">
                        <c:v>21.63</c:v>
                      </c:pt>
                      <c:pt idx="47">
                        <c:v>21.12</c:v>
                      </c:pt>
                      <c:pt idx="48">
                        <c:v>21.66</c:v>
                      </c:pt>
                      <c:pt idx="49">
                        <c:v>21.81</c:v>
                      </c:pt>
                      <c:pt idx="50">
                        <c:v>21.57</c:v>
                      </c:pt>
                      <c:pt idx="51">
                        <c:v>21.52</c:v>
                      </c:pt>
                      <c:pt idx="52">
                        <c:v>21.5</c:v>
                      </c:pt>
                      <c:pt idx="53">
                        <c:v>25.08</c:v>
                      </c:pt>
                      <c:pt idx="54">
                        <c:v>25.06</c:v>
                      </c:pt>
                      <c:pt idx="55">
                        <c:v>25.05</c:v>
                      </c:pt>
                      <c:pt idx="56">
                        <c:v>26.5</c:v>
                      </c:pt>
                      <c:pt idx="57">
                        <c:v>26.64</c:v>
                      </c:pt>
                      <c:pt idx="58">
                        <c:v>26.62</c:v>
                      </c:pt>
                      <c:pt idx="59">
                        <c:v>26.55</c:v>
                      </c:pt>
                      <c:pt idx="60">
                        <c:v>26.1</c:v>
                      </c:pt>
                      <c:pt idx="61">
                        <c:v>26.69</c:v>
                      </c:pt>
                      <c:pt idx="62">
                        <c:v>25.95</c:v>
                      </c:pt>
                      <c:pt idx="63">
                        <c:v>26.03</c:v>
                      </c:pt>
                      <c:pt idx="64">
                        <c:v>26.63</c:v>
                      </c:pt>
                      <c:pt idx="65">
                        <c:v>30.48</c:v>
                      </c:pt>
                      <c:pt idx="66">
                        <c:v>30.35</c:v>
                      </c:pt>
                      <c:pt idx="67">
                        <c:v>30.37</c:v>
                      </c:pt>
                      <c:pt idx="68">
                        <c:v>30.51</c:v>
                      </c:pt>
                      <c:pt idx="69">
                        <c:v>30.44</c:v>
                      </c:pt>
                      <c:pt idx="70">
                        <c:v>30.51</c:v>
                      </c:pt>
                      <c:pt idx="71">
                        <c:v>30.4</c:v>
                      </c:pt>
                      <c:pt idx="72">
                        <c:v>30.38</c:v>
                      </c:pt>
                      <c:pt idx="73">
                        <c:v>30.45</c:v>
                      </c:pt>
                      <c:pt idx="74">
                        <c:v>30.4</c:v>
                      </c:pt>
                      <c:pt idx="75">
                        <c:v>30.52</c:v>
                      </c:pt>
                      <c:pt idx="76">
                        <c:v>30.35</c:v>
                      </c:pt>
                      <c:pt idx="77">
                        <c:v>30.28</c:v>
                      </c:pt>
                      <c:pt idx="78">
                        <c:v>30.33</c:v>
                      </c:pt>
                      <c:pt idx="79">
                        <c:v>30.53</c:v>
                      </c:pt>
                      <c:pt idx="80">
                        <c:v>32.82</c:v>
                      </c:pt>
                      <c:pt idx="81">
                        <c:v>31.65</c:v>
                      </c:pt>
                      <c:pt idx="82">
                        <c:v>32.43</c:v>
                      </c:pt>
                      <c:pt idx="83">
                        <c:v>32.4</c:v>
                      </c:pt>
                      <c:pt idx="84">
                        <c:v>32.64</c:v>
                      </c:pt>
                      <c:pt idx="85">
                        <c:v>32.450000000000003</c:v>
                      </c:pt>
                      <c:pt idx="86">
                        <c:v>31.77</c:v>
                      </c:pt>
                      <c:pt idx="87">
                        <c:v>31.68</c:v>
                      </c:pt>
                      <c:pt idx="88">
                        <c:v>32.369999999999997</c:v>
                      </c:pt>
                      <c:pt idx="89">
                        <c:v>31.59</c:v>
                      </c:pt>
                      <c:pt idx="90">
                        <c:v>31.46</c:v>
                      </c:pt>
                      <c:pt idx="91">
                        <c:v>37.58</c:v>
                      </c:pt>
                      <c:pt idx="92">
                        <c:v>37.67</c:v>
                      </c:pt>
                      <c:pt idx="93">
                        <c:v>37.69</c:v>
                      </c:pt>
                      <c:pt idx="94">
                        <c:v>37.47</c:v>
                      </c:pt>
                      <c:pt idx="95">
                        <c:v>37.65</c:v>
                      </c:pt>
                      <c:pt idx="96">
                        <c:v>37.79</c:v>
                      </c:pt>
                      <c:pt idx="97">
                        <c:v>37.299999999999997</c:v>
                      </c:pt>
                      <c:pt idx="98">
                        <c:v>39.93</c:v>
                      </c:pt>
                      <c:pt idx="99">
                        <c:v>40.119999999999997</c:v>
                      </c:pt>
                      <c:pt idx="100">
                        <c:v>40.82</c:v>
                      </c:pt>
                      <c:pt idx="101">
                        <c:v>41.07</c:v>
                      </c:pt>
                      <c:pt idx="102">
                        <c:v>40.659999999999997</c:v>
                      </c:pt>
                      <c:pt idx="103">
                        <c:v>40.840000000000003</c:v>
                      </c:pt>
                      <c:pt idx="104">
                        <c:v>39.049999999999997</c:v>
                      </c:pt>
                      <c:pt idx="105">
                        <c:v>40.97</c:v>
                      </c:pt>
                      <c:pt idx="106">
                        <c:v>40.25</c:v>
                      </c:pt>
                      <c:pt idx="107">
                        <c:v>39.61</c:v>
                      </c:pt>
                      <c:pt idx="108">
                        <c:v>40.75</c:v>
                      </c:pt>
                      <c:pt idx="109">
                        <c:v>40.89</c:v>
                      </c:pt>
                      <c:pt idx="110">
                        <c:v>40.9</c:v>
                      </c:pt>
                      <c:pt idx="111">
                        <c:v>47.7</c:v>
                      </c:pt>
                      <c:pt idx="112">
                        <c:v>47.63</c:v>
                      </c:pt>
                      <c:pt idx="113">
                        <c:v>47.32</c:v>
                      </c:pt>
                      <c:pt idx="114">
                        <c:v>48.31</c:v>
                      </c:pt>
                      <c:pt idx="115">
                        <c:v>47.56</c:v>
                      </c:pt>
                      <c:pt idx="116">
                        <c:v>47.6</c:v>
                      </c:pt>
                      <c:pt idx="117">
                        <c:v>47.5</c:v>
                      </c:pt>
                      <c:pt idx="118">
                        <c:v>47.15</c:v>
                      </c:pt>
                      <c:pt idx="119">
                        <c:v>47.55</c:v>
                      </c:pt>
                      <c:pt idx="120">
                        <c:v>47.54</c:v>
                      </c:pt>
                      <c:pt idx="121">
                        <c:v>47.92</c:v>
                      </c:pt>
                      <c:pt idx="122">
                        <c:v>47.41</c:v>
                      </c:pt>
                      <c:pt idx="123">
                        <c:v>48.94</c:v>
                      </c:pt>
                      <c:pt idx="124">
                        <c:v>48.67</c:v>
                      </c:pt>
                      <c:pt idx="125">
                        <c:v>56.52</c:v>
                      </c:pt>
                      <c:pt idx="126">
                        <c:v>60.05</c:v>
                      </c:pt>
                      <c:pt idx="127">
                        <c:v>75.72</c:v>
                      </c:pt>
                      <c:pt idx="128">
                        <c:v>76.44</c:v>
                      </c:pt>
                      <c:pt idx="129">
                        <c:v>76.2</c:v>
                      </c:pt>
                      <c:pt idx="130">
                        <c:v>76.040000000000006</c:v>
                      </c:pt>
                      <c:pt idx="131">
                        <c:v>76.209999999999994</c:v>
                      </c:pt>
                      <c:pt idx="132">
                        <c:v>90.83</c:v>
                      </c:pt>
                      <c:pt idx="133">
                        <c:v>90.87</c:v>
                      </c:pt>
                      <c:pt idx="134">
                        <c:v>90.27</c:v>
                      </c:pt>
                      <c:pt idx="135">
                        <c:v>90.59</c:v>
                      </c:pt>
                      <c:pt idx="136">
                        <c:v>90.3</c:v>
                      </c:pt>
                      <c:pt idx="137">
                        <c:v>90.53</c:v>
                      </c:pt>
                      <c:pt idx="138">
                        <c:v>90.86</c:v>
                      </c:pt>
                      <c:pt idx="139">
                        <c:v>90.53</c:v>
                      </c:pt>
                      <c:pt idx="140">
                        <c:v>90.16</c:v>
                      </c:pt>
                      <c:pt idx="141">
                        <c:v>91.1</c:v>
                      </c:pt>
                      <c:pt idx="142">
                        <c:v>113.65</c:v>
                      </c:pt>
                      <c:pt idx="143">
                        <c:v>113.21</c:v>
                      </c:pt>
                      <c:pt idx="144">
                        <c:v>113.81</c:v>
                      </c:pt>
                      <c:pt idx="145">
                        <c:v>112.81</c:v>
                      </c:pt>
                      <c:pt idx="146">
                        <c:v>113.5</c:v>
                      </c:pt>
                      <c:pt idx="147">
                        <c:v>131.61000000000001</c:v>
                      </c:pt>
                      <c:pt idx="148">
                        <c:v>131.97999999999999</c:v>
                      </c:pt>
                      <c:pt idx="149">
                        <c:v>157.88</c:v>
                      </c:pt>
                      <c:pt idx="150">
                        <c:v>157.83000000000001</c:v>
                      </c:pt>
                      <c:pt idx="151">
                        <c:v>158.44999999999999</c:v>
                      </c:pt>
                      <c:pt idx="152">
                        <c:v>158.63999999999999</c:v>
                      </c:pt>
                      <c:pt idx="153">
                        <c:v>196.69</c:v>
                      </c:pt>
                      <c:pt idx="154">
                        <c:v>196.48</c:v>
                      </c:pt>
                      <c:pt idx="155">
                        <c:v>196.04</c:v>
                      </c:pt>
                      <c:pt idx="156">
                        <c:v>196.71</c:v>
                      </c:pt>
                      <c:pt idx="157">
                        <c:v>197.7</c:v>
                      </c:pt>
                      <c:pt idx="158">
                        <c:v>196.69</c:v>
                      </c:pt>
                      <c:pt idx="159">
                        <c:v>196.56</c:v>
                      </c:pt>
                      <c:pt idx="160">
                        <c:v>197.78</c:v>
                      </c:pt>
                      <c:pt idx="161">
                        <c:v>216.51</c:v>
                      </c:pt>
                    </c:numCache>
                  </c:numRef>
                </c:yVal>
                <c:smooth val="0"/>
                <c:extLst xmlns:c15="http://schemas.microsoft.com/office/drawing/2012/chart">
                  <c:ext xmlns:c16="http://schemas.microsoft.com/office/drawing/2014/chart" uri="{C3380CC4-5D6E-409C-BE32-E72D297353CC}">
                    <c16:uniqueId val="{00000001-5175-4C3B-88E4-DADC1F049C29}"/>
                  </c:ext>
                </c:extLst>
              </c15:ser>
            </c15:filteredScatterSeries>
            <c15:filteredScatter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after fixed sys</c:v>
                      </c:pt>
                    </c:strCache>
                  </c:strRef>
                </c:tx>
                <c:spPr>
                  <a:ln w="25400" cap="rnd">
                    <a:noFill/>
                    <a:round/>
                  </a:ln>
                  <a:effectLst/>
                </c:spPr>
                <c:marker>
                  <c:symbol val="circle"/>
                  <c:size val="5"/>
                  <c:spPr>
                    <a:solidFill>
                      <a:schemeClr val="accent6"/>
                    </a:solidFill>
                    <a:ln w="9525">
                      <a:solidFill>
                        <a:schemeClr val="accent6"/>
                      </a:solidFill>
                    </a:ln>
                    <a:effectLst/>
                  </c:spPr>
                </c:marker>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Sheet1!$G$2:$G$163</c15:sqref>
                        </c15:formulaRef>
                      </c:ext>
                    </c:extLst>
                    <c:numCache>
                      <c:formatCode>General</c:formatCode>
                      <c:ptCount val="162"/>
                      <c:pt idx="0">
                        <c:v>0.32</c:v>
                      </c:pt>
                      <c:pt idx="1">
                        <c:v>0.34</c:v>
                      </c:pt>
                      <c:pt idx="2">
                        <c:v>0.31</c:v>
                      </c:pt>
                      <c:pt idx="3">
                        <c:v>0.28000000000000003</c:v>
                      </c:pt>
                      <c:pt idx="4">
                        <c:v>0.36</c:v>
                      </c:pt>
                      <c:pt idx="5">
                        <c:v>0.28000000000000003</c:v>
                      </c:pt>
                      <c:pt idx="6">
                        <c:v>0.32</c:v>
                      </c:pt>
                      <c:pt idx="7">
                        <c:v>0.32</c:v>
                      </c:pt>
                      <c:pt idx="8">
                        <c:v>0.34</c:v>
                      </c:pt>
                      <c:pt idx="9">
                        <c:v>0.31</c:v>
                      </c:pt>
                      <c:pt idx="10">
                        <c:v>0.32</c:v>
                      </c:pt>
                      <c:pt idx="11">
                        <c:v>0.3</c:v>
                      </c:pt>
                      <c:pt idx="12">
                        <c:v>0.36</c:v>
                      </c:pt>
                      <c:pt idx="13">
                        <c:v>0.31</c:v>
                      </c:pt>
                      <c:pt idx="14">
                        <c:v>0.32</c:v>
                      </c:pt>
                      <c:pt idx="15">
                        <c:v>0.3</c:v>
                      </c:pt>
                      <c:pt idx="16">
                        <c:v>0.27</c:v>
                      </c:pt>
                      <c:pt idx="17">
                        <c:v>0.25</c:v>
                      </c:pt>
                      <c:pt idx="18">
                        <c:v>0.33</c:v>
                      </c:pt>
                      <c:pt idx="19">
                        <c:v>0.39</c:v>
                      </c:pt>
                      <c:pt idx="20">
                        <c:v>0.33</c:v>
                      </c:pt>
                      <c:pt idx="21">
                        <c:v>0.28999999999999998</c:v>
                      </c:pt>
                      <c:pt idx="22">
                        <c:v>0.35</c:v>
                      </c:pt>
                      <c:pt idx="23">
                        <c:v>0.34</c:v>
                      </c:pt>
                      <c:pt idx="24">
                        <c:v>0.33</c:v>
                      </c:pt>
                      <c:pt idx="25">
                        <c:v>0.28999999999999998</c:v>
                      </c:pt>
                      <c:pt idx="26">
                        <c:v>0.33</c:v>
                      </c:pt>
                      <c:pt idx="27">
                        <c:v>0.36</c:v>
                      </c:pt>
                      <c:pt idx="28">
                        <c:v>0.38</c:v>
                      </c:pt>
                      <c:pt idx="29">
                        <c:v>0.35</c:v>
                      </c:pt>
                      <c:pt idx="30">
                        <c:v>0.35</c:v>
                      </c:pt>
                      <c:pt idx="31">
                        <c:v>0.35</c:v>
                      </c:pt>
                      <c:pt idx="32">
                        <c:v>0.35</c:v>
                      </c:pt>
                      <c:pt idx="33">
                        <c:v>0.37</c:v>
                      </c:pt>
                      <c:pt idx="34">
                        <c:v>0.38</c:v>
                      </c:pt>
                      <c:pt idx="35">
                        <c:v>0.34</c:v>
                      </c:pt>
                      <c:pt idx="36">
                        <c:v>0.34</c:v>
                      </c:pt>
                      <c:pt idx="37">
                        <c:v>0.4</c:v>
                      </c:pt>
                      <c:pt idx="38">
                        <c:v>0.38</c:v>
                      </c:pt>
                      <c:pt idx="39">
                        <c:v>0.3</c:v>
                      </c:pt>
                      <c:pt idx="40">
                        <c:v>0.33</c:v>
                      </c:pt>
                      <c:pt idx="41">
                        <c:v>0.33</c:v>
                      </c:pt>
                      <c:pt idx="42">
                        <c:v>0.35</c:v>
                      </c:pt>
                      <c:pt idx="43">
                        <c:v>0.34</c:v>
                      </c:pt>
                      <c:pt idx="44">
                        <c:v>0.34</c:v>
                      </c:pt>
                      <c:pt idx="45">
                        <c:v>0.32</c:v>
                      </c:pt>
                      <c:pt idx="46">
                        <c:v>0.35</c:v>
                      </c:pt>
                      <c:pt idx="47">
                        <c:v>0.34</c:v>
                      </c:pt>
                      <c:pt idx="48">
                        <c:v>0.4</c:v>
                      </c:pt>
                      <c:pt idx="49">
                        <c:v>0.27</c:v>
                      </c:pt>
                      <c:pt idx="50">
                        <c:v>0.36</c:v>
                      </c:pt>
                      <c:pt idx="51">
                        <c:v>0.28000000000000003</c:v>
                      </c:pt>
                      <c:pt idx="52">
                        <c:v>0.28999999999999998</c:v>
                      </c:pt>
                      <c:pt idx="53">
                        <c:v>0.33</c:v>
                      </c:pt>
                      <c:pt idx="54">
                        <c:v>0.35</c:v>
                      </c:pt>
                      <c:pt idx="55">
                        <c:v>0.34</c:v>
                      </c:pt>
                      <c:pt idx="56">
                        <c:v>0.27</c:v>
                      </c:pt>
                      <c:pt idx="57">
                        <c:v>0.35</c:v>
                      </c:pt>
                      <c:pt idx="58">
                        <c:v>0.35</c:v>
                      </c:pt>
                      <c:pt idx="59">
                        <c:v>0.35</c:v>
                      </c:pt>
                      <c:pt idx="60">
                        <c:v>0.39</c:v>
                      </c:pt>
                      <c:pt idx="61">
                        <c:v>0.28000000000000003</c:v>
                      </c:pt>
                      <c:pt idx="62">
                        <c:v>0.32</c:v>
                      </c:pt>
                      <c:pt idx="63">
                        <c:v>0.28999999999999998</c:v>
                      </c:pt>
                      <c:pt idx="64">
                        <c:v>0.35</c:v>
                      </c:pt>
                      <c:pt idx="65">
                        <c:v>0.28000000000000003</c:v>
                      </c:pt>
                      <c:pt idx="66">
                        <c:v>0.41</c:v>
                      </c:pt>
                      <c:pt idx="67">
                        <c:v>0.39</c:v>
                      </c:pt>
                      <c:pt idx="68">
                        <c:v>0.35</c:v>
                      </c:pt>
                      <c:pt idx="69">
                        <c:v>0.39</c:v>
                      </c:pt>
                      <c:pt idx="70">
                        <c:v>0.33</c:v>
                      </c:pt>
                      <c:pt idx="71">
                        <c:v>0.31</c:v>
                      </c:pt>
                      <c:pt idx="72">
                        <c:v>0.37</c:v>
                      </c:pt>
                      <c:pt idx="73">
                        <c:v>0.37</c:v>
                      </c:pt>
                      <c:pt idx="74">
                        <c:v>0.41</c:v>
                      </c:pt>
                      <c:pt idx="75">
                        <c:v>0.28000000000000003</c:v>
                      </c:pt>
                      <c:pt idx="76">
                        <c:v>0.38</c:v>
                      </c:pt>
                      <c:pt idx="77">
                        <c:v>0.34</c:v>
                      </c:pt>
                      <c:pt idx="78">
                        <c:v>0.3</c:v>
                      </c:pt>
                      <c:pt idx="79">
                        <c:v>0.3</c:v>
                      </c:pt>
                      <c:pt idx="80">
                        <c:v>0.4</c:v>
                      </c:pt>
                      <c:pt idx="81">
                        <c:v>0.41</c:v>
                      </c:pt>
                      <c:pt idx="82">
                        <c:v>0.36</c:v>
                      </c:pt>
                      <c:pt idx="83">
                        <c:v>0.37</c:v>
                      </c:pt>
                      <c:pt idx="84">
                        <c:v>0.49</c:v>
                      </c:pt>
                      <c:pt idx="85">
                        <c:v>0.4</c:v>
                      </c:pt>
                      <c:pt idx="86">
                        <c:v>0.37</c:v>
                      </c:pt>
                      <c:pt idx="87">
                        <c:v>0.4</c:v>
                      </c:pt>
                      <c:pt idx="88">
                        <c:v>0.47</c:v>
                      </c:pt>
                      <c:pt idx="89">
                        <c:v>0.45</c:v>
                      </c:pt>
                      <c:pt idx="90">
                        <c:v>0.39</c:v>
                      </c:pt>
                      <c:pt idx="91">
                        <c:v>0.37</c:v>
                      </c:pt>
                      <c:pt idx="92">
                        <c:v>0.48</c:v>
                      </c:pt>
                      <c:pt idx="93">
                        <c:v>0.42</c:v>
                      </c:pt>
                      <c:pt idx="94">
                        <c:v>0.38</c:v>
                      </c:pt>
                      <c:pt idx="95">
                        <c:v>0.45</c:v>
                      </c:pt>
                      <c:pt idx="96">
                        <c:v>0.4</c:v>
                      </c:pt>
                      <c:pt idx="97">
                        <c:v>0.38</c:v>
                      </c:pt>
                      <c:pt idx="98">
                        <c:v>0.35</c:v>
                      </c:pt>
                      <c:pt idx="99">
                        <c:v>0.47</c:v>
                      </c:pt>
                      <c:pt idx="100">
                        <c:v>0.42</c:v>
                      </c:pt>
                      <c:pt idx="101">
                        <c:v>0.44</c:v>
                      </c:pt>
                      <c:pt idx="102">
                        <c:v>0.44</c:v>
                      </c:pt>
                      <c:pt idx="103">
                        <c:v>0.41</c:v>
                      </c:pt>
                      <c:pt idx="104">
                        <c:v>0.47</c:v>
                      </c:pt>
                      <c:pt idx="105">
                        <c:v>0.48</c:v>
                      </c:pt>
                      <c:pt idx="106">
                        <c:v>0.51</c:v>
                      </c:pt>
                      <c:pt idx="107">
                        <c:v>0.39</c:v>
                      </c:pt>
                      <c:pt idx="108">
                        <c:v>0.43</c:v>
                      </c:pt>
                      <c:pt idx="109">
                        <c:v>0.51</c:v>
                      </c:pt>
                      <c:pt idx="110">
                        <c:v>0.38</c:v>
                      </c:pt>
                      <c:pt idx="111">
                        <c:v>0.43</c:v>
                      </c:pt>
                      <c:pt idx="112">
                        <c:v>0.45</c:v>
                      </c:pt>
                      <c:pt idx="113">
                        <c:v>0.45</c:v>
                      </c:pt>
                      <c:pt idx="114">
                        <c:v>0.42</c:v>
                      </c:pt>
                      <c:pt idx="115">
                        <c:v>0.44</c:v>
                      </c:pt>
                      <c:pt idx="116">
                        <c:v>0.5</c:v>
                      </c:pt>
                      <c:pt idx="117">
                        <c:v>0.44</c:v>
                      </c:pt>
                      <c:pt idx="118">
                        <c:v>0.4</c:v>
                      </c:pt>
                      <c:pt idx="119">
                        <c:v>0.41</c:v>
                      </c:pt>
                      <c:pt idx="120">
                        <c:v>0.48</c:v>
                      </c:pt>
                      <c:pt idx="121">
                        <c:v>0.51</c:v>
                      </c:pt>
                      <c:pt idx="122">
                        <c:v>0.45</c:v>
                      </c:pt>
                      <c:pt idx="123">
                        <c:v>0.43</c:v>
                      </c:pt>
                      <c:pt idx="124">
                        <c:v>0.5</c:v>
                      </c:pt>
                      <c:pt idx="125">
                        <c:v>0.5</c:v>
                      </c:pt>
                      <c:pt idx="126">
                        <c:v>0.51</c:v>
                      </c:pt>
                      <c:pt idx="127">
                        <c:v>0.6</c:v>
                      </c:pt>
                      <c:pt idx="128">
                        <c:v>0.63</c:v>
                      </c:pt>
                      <c:pt idx="129">
                        <c:v>0.62</c:v>
                      </c:pt>
                      <c:pt idx="130">
                        <c:v>0.63</c:v>
                      </c:pt>
                      <c:pt idx="131">
                        <c:v>0.53</c:v>
                      </c:pt>
                      <c:pt idx="132">
                        <c:v>0.74</c:v>
                      </c:pt>
                      <c:pt idx="133">
                        <c:v>0.7</c:v>
                      </c:pt>
                      <c:pt idx="134">
                        <c:v>0.68</c:v>
                      </c:pt>
                      <c:pt idx="135">
                        <c:v>0.64</c:v>
                      </c:pt>
                      <c:pt idx="136">
                        <c:v>0.67</c:v>
                      </c:pt>
                      <c:pt idx="137">
                        <c:v>0.65</c:v>
                      </c:pt>
                      <c:pt idx="138">
                        <c:v>0.6</c:v>
                      </c:pt>
                      <c:pt idx="139">
                        <c:v>0.63</c:v>
                      </c:pt>
                      <c:pt idx="140">
                        <c:v>0.68</c:v>
                      </c:pt>
                      <c:pt idx="141">
                        <c:v>0.68</c:v>
                      </c:pt>
                      <c:pt idx="142">
                        <c:v>0.75</c:v>
                      </c:pt>
                      <c:pt idx="143">
                        <c:v>0.8</c:v>
                      </c:pt>
                      <c:pt idx="144">
                        <c:v>0.7</c:v>
                      </c:pt>
                      <c:pt idx="145">
                        <c:v>0.82</c:v>
                      </c:pt>
                      <c:pt idx="146">
                        <c:v>0.76</c:v>
                      </c:pt>
                      <c:pt idx="147">
                        <c:v>0.83</c:v>
                      </c:pt>
                      <c:pt idx="148">
                        <c:v>0.77</c:v>
                      </c:pt>
                      <c:pt idx="149">
                        <c:v>0.97</c:v>
                      </c:pt>
                      <c:pt idx="150">
                        <c:v>0.99</c:v>
                      </c:pt>
                      <c:pt idx="151">
                        <c:v>0.95</c:v>
                      </c:pt>
                      <c:pt idx="152">
                        <c:v>0.89</c:v>
                      </c:pt>
                      <c:pt idx="153">
                        <c:v>1.18</c:v>
                      </c:pt>
                      <c:pt idx="154">
                        <c:v>1</c:v>
                      </c:pt>
                      <c:pt idx="155">
                        <c:v>1.1299999999999999</c:v>
                      </c:pt>
                      <c:pt idx="156">
                        <c:v>1.1399999999999999</c:v>
                      </c:pt>
                      <c:pt idx="157">
                        <c:v>1.1599999999999999</c:v>
                      </c:pt>
                      <c:pt idx="158">
                        <c:v>1.1100000000000001</c:v>
                      </c:pt>
                      <c:pt idx="159">
                        <c:v>1.0900000000000001</c:v>
                      </c:pt>
                      <c:pt idx="160">
                        <c:v>1.37</c:v>
                      </c:pt>
                      <c:pt idx="161">
                        <c:v>1.23</c:v>
                      </c:pt>
                    </c:numCache>
                  </c:numRef>
                </c:yVal>
                <c:smooth val="0"/>
                <c:extLst xmlns:c15="http://schemas.microsoft.com/office/drawing/2012/chart">
                  <c:ext xmlns:c16="http://schemas.microsoft.com/office/drawing/2014/chart" uri="{C3380CC4-5D6E-409C-BE32-E72D297353CC}">
                    <c16:uniqueId val="{00000003-5175-4C3B-88E4-DADC1F049C29}"/>
                  </c:ext>
                </c:extLst>
              </c15:ser>
            </c15:filteredScatterSeries>
            <c15:filteredScatter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after fixed mem</c:v>
                      </c:pt>
                    </c:strCache>
                  </c:strRef>
                </c:tx>
                <c:spPr>
                  <a:ln w="2540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extLst xmlns:c15="http://schemas.microsoft.com/office/drawing/2012/chart">
                      <c:ext xmlns:c15="http://schemas.microsoft.com/office/drawing/2012/chart" uri="{02D57815-91ED-43cb-92C2-25804820EDAC}">
                        <c15:formulaRef>
                          <c15:sqref>Sheet1!$A$2:$A$163</c15:sqref>
                        </c15:formulaRef>
                      </c:ext>
                    </c:extLst>
                    <c:numCache>
                      <c:formatCode>General</c:formatCode>
                      <c:ptCount val="162"/>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11</c:v>
                      </c:pt>
                      <c:pt idx="129">
                        <c:v>11</c:v>
                      </c:pt>
                      <c:pt idx="130">
                        <c:v>11</c:v>
                      </c:pt>
                      <c:pt idx="131">
                        <c:v>11</c:v>
                      </c:pt>
                      <c:pt idx="132">
                        <c:v>12</c:v>
                      </c:pt>
                      <c:pt idx="133">
                        <c:v>12</c:v>
                      </c:pt>
                      <c:pt idx="134">
                        <c:v>12</c:v>
                      </c:pt>
                      <c:pt idx="135">
                        <c:v>12</c:v>
                      </c:pt>
                      <c:pt idx="136">
                        <c:v>12</c:v>
                      </c:pt>
                      <c:pt idx="137">
                        <c:v>12</c:v>
                      </c:pt>
                      <c:pt idx="138">
                        <c:v>12</c:v>
                      </c:pt>
                      <c:pt idx="139">
                        <c:v>12</c:v>
                      </c:pt>
                      <c:pt idx="140">
                        <c:v>12</c:v>
                      </c:pt>
                      <c:pt idx="141">
                        <c:v>12</c:v>
                      </c:pt>
                      <c:pt idx="142">
                        <c:v>13</c:v>
                      </c:pt>
                      <c:pt idx="143">
                        <c:v>13</c:v>
                      </c:pt>
                      <c:pt idx="144">
                        <c:v>13</c:v>
                      </c:pt>
                      <c:pt idx="145">
                        <c:v>13</c:v>
                      </c:pt>
                      <c:pt idx="146">
                        <c:v>13</c:v>
                      </c:pt>
                      <c:pt idx="147">
                        <c:v>14</c:v>
                      </c:pt>
                      <c:pt idx="148">
                        <c:v>14</c:v>
                      </c:pt>
                      <c:pt idx="149">
                        <c:v>15</c:v>
                      </c:pt>
                      <c:pt idx="150">
                        <c:v>15</c:v>
                      </c:pt>
                      <c:pt idx="151">
                        <c:v>15</c:v>
                      </c:pt>
                      <c:pt idx="152">
                        <c:v>15</c:v>
                      </c:pt>
                      <c:pt idx="153">
                        <c:v>16</c:v>
                      </c:pt>
                      <c:pt idx="154">
                        <c:v>16</c:v>
                      </c:pt>
                      <c:pt idx="155">
                        <c:v>16</c:v>
                      </c:pt>
                      <c:pt idx="156">
                        <c:v>16</c:v>
                      </c:pt>
                      <c:pt idx="157">
                        <c:v>16</c:v>
                      </c:pt>
                      <c:pt idx="158">
                        <c:v>16</c:v>
                      </c:pt>
                      <c:pt idx="159">
                        <c:v>16</c:v>
                      </c:pt>
                      <c:pt idx="160">
                        <c:v>16</c:v>
                      </c:pt>
                      <c:pt idx="161">
                        <c:v>17</c:v>
                      </c:pt>
                    </c:numCache>
                  </c:numRef>
                </c:xVal>
                <c:yVal>
                  <c:numRef>
                    <c:extLst xmlns:c15="http://schemas.microsoft.com/office/drawing/2012/chart">
                      <c:ext xmlns:c15="http://schemas.microsoft.com/office/drawing/2012/chart" uri="{02D57815-91ED-43cb-92C2-25804820EDAC}">
                        <c15:formulaRef>
                          <c15:sqref>Sheet1!$H$2:$H$163</c15:sqref>
                        </c15:formulaRef>
                      </c:ext>
                    </c:extLst>
                    <c:numCache>
                      <c:formatCode>General</c:formatCode>
                      <c:ptCount val="162"/>
                      <c:pt idx="0">
                        <c:v>740952</c:v>
                      </c:pt>
                      <c:pt idx="1">
                        <c:v>761472</c:v>
                      </c:pt>
                      <c:pt idx="2">
                        <c:v>760976</c:v>
                      </c:pt>
                      <c:pt idx="3">
                        <c:v>761472</c:v>
                      </c:pt>
                      <c:pt idx="4">
                        <c:v>761768</c:v>
                      </c:pt>
                      <c:pt idx="5">
                        <c:v>762448</c:v>
                      </c:pt>
                      <c:pt idx="6">
                        <c:v>763196</c:v>
                      </c:pt>
                      <c:pt idx="7">
                        <c:v>762828</c:v>
                      </c:pt>
                      <c:pt idx="8">
                        <c:v>763092</c:v>
                      </c:pt>
                      <c:pt idx="9">
                        <c:v>763000</c:v>
                      </c:pt>
                      <c:pt idx="10">
                        <c:v>761460</c:v>
                      </c:pt>
                      <c:pt idx="11">
                        <c:v>762256</c:v>
                      </c:pt>
                      <c:pt idx="12">
                        <c:v>761620</c:v>
                      </c:pt>
                      <c:pt idx="13">
                        <c:v>762952</c:v>
                      </c:pt>
                      <c:pt idx="14">
                        <c:v>762844</c:v>
                      </c:pt>
                      <c:pt idx="15">
                        <c:v>763904</c:v>
                      </c:pt>
                      <c:pt idx="16">
                        <c:v>764524</c:v>
                      </c:pt>
                      <c:pt idx="17">
                        <c:v>763352</c:v>
                      </c:pt>
                      <c:pt idx="18">
                        <c:v>763892</c:v>
                      </c:pt>
                      <c:pt idx="19">
                        <c:v>768324</c:v>
                      </c:pt>
                      <c:pt idx="20">
                        <c:v>795448</c:v>
                      </c:pt>
                      <c:pt idx="21">
                        <c:v>795164</c:v>
                      </c:pt>
                      <c:pt idx="22">
                        <c:v>794956</c:v>
                      </c:pt>
                      <c:pt idx="23">
                        <c:v>794568</c:v>
                      </c:pt>
                      <c:pt idx="24">
                        <c:v>795100</c:v>
                      </c:pt>
                      <c:pt idx="25">
                        <c:v>795948</c:v>
                      </c:pt>
                      <c:pt idx="26">
                        <c:v>794412</c:v>
                      </c:pt>
                      <c:pt idx="27">
                        <c:v>794268</c:v>
                      </c:pt>
                      <c:pt idx="28">
                        <c:v>795992</c:v>
                      </c:pt>
                      <c:pt idx="29">
                        <c:v>795172</c:v>
                      </c:pt>
                      <c:pt idx="30">
                        <c:v>784064</c:v>
                      </c:pt>
                      <c:pt idx="31">
                        <c:v>795644</c:v>
                      </c:pt>
                      <c:pt idx="32">
                        <c:v>795096</c:v>
                      </c:pt>
                      <c:pt idx="33">
                        <c:v>795700</c:v>
                      </c:pt>
                      <c:pt idx="34">
                        <c:v>796112</c:v>
                      </c:pt>
                      <c:pt idx="35">
                        <c:v>795788</c:v>
                      </c:pt>
                      <c:pt idx="36">
                        <c:v>795288</c:v>
                      </c:pt>
                      <c:pt idx="37">
                        <c:v>795216</c:v>
                      </c:pt>
                      <c:pt idx="38">
                        <c:v>795564</c:v>
                      </c:pt>
                      <c:pt idx="39">
                        <c:v>795636</c:v>
                      </c:pt>
                      <c:pt idx="40">
                        <c:v>795584</c:v>
                      </c:pt>
                      <c:pt idx="41">
                        <c:v>795372</c:v>
                      </c:pt>
                      <c:pt idx="42">
                        <c:v>795736</c:v>
                      </c:pt>
                      <c:pt idx="43">
                        <c:v>795132</c:v>
                      </c:pt>
                      <c:pt idx="44">
                        <c:v>809756</c:v>
                      </c:pt>
                      <c:pt idx="45">
                        <c:v>811108</c:v>
                      </c:pt>
                      <c:pt idx="46">
                        <c:v>811324</c:v>
                      </c:pt>
                      <c:pt idx="47">
                        <c:v>810460</c:v>
                      </c:pt>
                      <c:pt idx="48">
                        <c:v>812460</c:v>
                      </c:pt>
                      <c:pt idx="49">
                        <c:v>813332</c:v>
                      </c:pt>
                      <c:pt idx="50">
                        <c:v>812816</c:v>
                      </c:pt>
                      <c:pt idx="51">
                        <c:v>813008</c:v>
                      </c:pt>
                      <c:pt idx="52">
                        <c:v>812628</c:v>
                      </c:pt>
                      <c:pt idx="53">
                        <c:v>819196</c:v>
                      </c:pt>
                      <c:pt idx="54">
                        <c:v>821392</c:v>
                      </c:pt>
                      <c:pt idx="55">
                        <c:v>820524</c:v>
                      </c:pt>
                      <c:pt idx="56">
                        <c:v>843736</c:v>
                      </c:pt>
                      <c:pt idx="57">
                        <c:v>844796</c:v>
                      </c:pt>
                      <c:pt idx="58">
                        <c:v>846312</c:v>
                      </c:pt>
                      <c:pt idx="59">
                        <c:v>845800</c:v>
                      </c:pt>
                      <c:pt idx="60">
                        <c:v>835856</c:v>
                      </c:pt>
                      <c:pt idx="61">
                        <c:v>835616</c:v>
                      </c:pt>
                      <c:pt idx="62">
                        <c:v>833936</c:v>
                      </c:pt>
                      <c:pt idx="63">
                        <c:v>833992</c:v>
                      </c:pt>
                      <c:pt idx="64">
                        <c:v>836128</c:v>
                      </c:pt>
                      <c:pt idx="65">
                        <c:v>866448</c:v>
                      </c:pt>
                      <c:pt idx="66">
                        <c:v>868292</c:v>
                      </c:pt>
                      <c:pt idx="67">
                        <c:v>866376</c:v>
                      </c:pt>
                      <c:pt idx="68">
                        <c:v>877380</c:v>
                      </c:pt>
                      <c:pt idx="69">
                        <c:v>876704</c:v>
                      </c:pt>
                      <c:pt idx="70">
                        <c:v>863520</c:v>
                      </c:pt>
                      <c:pt idx="71">
                        <c:v>862676</c:v>
                      </c:pt>
                      <c:pt idx="72">
                        <c:v>862892</c:v>
                      </c:pt>
                      <c:pt idx="73">
                        <c:v>863564</c:v>
                      </c:pt>
                      <c:pt idx="74">
                        <c:v>863052</c:v>
                      </c:pt>
                      <c:pt idx="75">
                        <c:v>863892</c:v>
                      </c:pt>
                      <c:pt idx="76">
                        <c:v>868352</c:v>
                      </c:pt>
                      <c:pt idx="77">
                        <c:v>863524</c:v>
                      </c:pt>
                      <c:pt idx="78">
                        <c:v>863880</c:v>
                      </c:pt>
                      <c:pt idx="79">
                        <c:v>866752</c:v>
                      </c:pt>
                      <c:pt idx="80">
                        <c:v>899204</c:v>
                      </c:pt>
                      <c:pt idx="81">
                        <c:v>895988</c:v>
                      </c:pt>
                      <c:pt idx="82">
                        <c:v>899132</c:v>
                      </c:pt>
                      <c:pt idx="83">
                        <c:v>892364</c:v>
                      </c:pt>
                      <c:pt idx="84">
                        <c:v>895144</c:v>
                      </c:pt>
                      <c:pt idx="85">
                        <c:v>895864</c:v>
                      </c:pt>
                      <c:pt idx="86">
                        <c:v>895120</c:v>
                      </c:pt>
                      <c:pt idx="87">
                        <c:v>907012</c:v>
                      </c:pt>
                      <c:pt idx="88">
                        <c:v>895660</c:v>
                      </c:pt>
                      <c:pt idx="89">
                        <c:v>890056</c:v>
                      </c:pt>
                      <c:pt idx="90">
                        <c:v>906696</c:v>
                      </c:pt>
                      <c:pt idx="91">
                        <c:v>897772</c:v>
                      </c:pt>
                      <c:pt idx="92">
                        <c:v>907536</c:v>
                      </c:pt>
                      <c:pt idx="93">
                        <c:v>915452</c:v>
                      </c:pt>
                      <c:pt idx="94">
                        <c:v>915940</c:v>
                      </c:pt>
                      <c:pt idx="95">
                        <c:v>916904</c:v>
                      </c:pt>
                      <c:pt idx="96">
                        <c:v>905600</c:v>
                      </c:pt>
                      <c:pt idx="97">
                        <c:v>908540</c:v>
                      </c:pt>
                      <c:pt idx="98">
                        <c:v>951696</c:v>
                      </c:pt>
                      <c:pt idx="99">
                        <c:v>957584</c:v>
                      </c:pt>
                      <c:pt idx="100">
                        <c:v>965636</c:v>
                      </c:pt>
                      <c:pt idx="101">
                        <c:v>964264</c:v>
                      </c:pt>
                      <c:pt idx="102">
                        <c:v>968552</c:v>
                      </c:pt>
                      <c:pt idx="103">
                        <c:v>957504</c:v>
                      </c:pt>
                      <c:pt idx="104">
                        <c:v>950036</c:v>
                      </c:pt>
                      <c:pt idx="105">
                        <c:v>957496</c:v>
                      </c:pt>
                      <c:pt idx="106">
                        <c:v>957336</c:v>
                      </c:pt>
                      <c:pt idx="107">
                        <c:v>950148</c:v>
                      </c:pt>
                      <c:pt idx="108">
                        <c:v>950988</c:v>
                      </c:pt>
                      <c:pt idx="109">
                        <c:v>957308</c:v>
                      </c:pt>
                      <c:pt idx="110">
                        <c:v>957572</c:v>
                      </c:pt>
                      <c:pt idx="111">
                        <c:v>984492</c:v>
                      </c:pt>
                      <c:pt idx="112">
                        <c:v>982948</c:v>
                      </c:pt>
                      <c:pt idx="113">
                        <c:v>985760</c:v>
                      </c:pt>
                      <c:pt idx="114">
                        <c:v>993656</c:v>
                      </c:pt>
                      <c:pt idx="115">
                        <c:v>992512</c:v>
                      </c:pt>
                      <c:pt idx="116">
                        <c:v>991904</c:v>
                      </c:pt>
                      <c:pt idx="117">
                        <c:v>993588</c:v>
                      </c:pt>
                      <c:pt idx="118">
                        <c:v>998108</c:v>
                      </c:pt>
                      <c:pt idx="119">
                        <c:v>993016</c:v>
                      </c:pt>
                      <c:pt idx="120">
                        <c:v>992904</c:v>
                      </c:pt>
                      <c:pt idx="121">
                        <c:v>999424</c:v>
                      </c:pt>
                      <c:pt idx="122">
                        <c:v>1000644</c:v>
                      </c:pt>
                      <c:pt idx="123">
                        <c:v>1059468</c:v>
                      </c:pt>
                      <c:pt idx="124">
                        <c:v>1065924</c:v>
                      </c:pt>
                      <c:pt idx="125">
                        <c:v>1108248</c:v>
                      </c:pt>
                      <c:pt idx="126">
                        <c:v>1172768</c:v>
                      </c:pt>
                      <c:pt idx="127">
                        <c:v>1342488</c:v>
                      </c:pt>
                      <c:pt idx="128">
                        <c:v>1330544</c:v>
                      </c:pt>
                      <c:pt idx="129">
                        <c:v>1335064</c:v>
                      </c:pt>
                      <c:pt idx="130">
                        <c:v>1329976</c:v>
                      </c:pt>
                      <c:pt idx="131">
                        <c:v>1334336</c:v>
                      </c:pt>
                      <c:pt idx="132">
                        <c:v>1517376</c:v>
                      </c:pt>
                      <c:pt idx="133">
                        <c:v>1446112</c:v>
                      </c:pt>
                      <c:pt idx="134">
                        <c:v>1424680</c:v>
                      </c:pt>
                      <c:pt idx="135">
                        <c:v>1429244</c:v>
                      </c:pt>
                      <c:pt idx="136">
                        <c:v>1446292</c:v>
                      </c:pt>
                      <c:pt idx="137">
                        <c:v>1446448</c:v>
                      </c:pt>
                      <c:pt idx="138">
                        <c:v>1445652</c:v>
                      </c:pt>
                      <c:pt idx="139">
                        <c:v>1446176</c:v>
                      </c:pt>
                      <c:pt idx="140">
                        <c:v>1446636</c:v>
                      </c:pt>
                      <c:pt idx="141">
                        <c:v>1446472</c:v>
                      </c:pt>
                      <c:pt idx="142">
                        <c:v>1624616</c:v>
                      </c:pt>
                      <c:pt idx="143">
                        <c:v>1636592</c:v>
                      </c:pt>
                      <c:pt idx="144">
                        <c:v>1627708</c:v>
                      </c:pt>
                      <c:pt idx="145">
                        <c:v>1639520</c:v>
                      </c:pt>
                      <c:pt idx="146">
                        <c:v>1644776</c:v>
                      </c:pt>
                      <c:pt idx="147">
                        <c:v>1809544</c:v>
                      </c:pt>
                      <c:pt idx="148">
                        <c:v>1710076</c:v>
                      </c:pt>
                      <c:pt idx="149">
                        <c:v>2042272</c:v>
                      </c:pt>
                      <c:pt idx="150">
                        <c:v>2025864</c:v>
                      </c:pt>
                      <c:pt idx="151">
                        <c:v>2026012</c:v>
                      </c:pt>
                      <c:pt idx="152">
                        <c:v>2041700</c:v>
                      </c:pt>
                      <c:pt idx="153">
                        <c:v>2355108</c:v>
                      </c:pt>
                      <c:pt idx="154">
                        <c:v>2394436</c:v>
                      </c:pt>
                      <c:pt idx="155">
                        <c:v>2355920</c:v>
                      </c:pt>
                      <c:pt idx="156">
                        <c:v>2400196</c:v>
                      </c:pt>
                      <c:pt idx="157">
                        <c:v>2413116</c:v>
                      </c:pt>
                      <c:pt idx="158">
                        <c:v>2405048</c:v>
                      </c:pt>
                      <c:pt idx="159">
                        <c:v>2428376</c:v>
                      </c:pt>
                      <c:pt idx="160">
                        <c:v>2415480</c:v>
                      </c:pt>
                      <c:pt idx="161">
                        <c:v>2734404</c:v>
                      </c:pt>
                    </c:numCache>
                  </c:numRef>
                </c:yVal>
                <c:smooth val="0"/>
                <c:extLst xmlns:c15="http://schemas.microsoft.com/office/drawing/2012/chart">
                  <c:ext xmlns:c16="http://schemas.microsoft.com/office/drawing/2014/chart" uri="{C3380CC4-5D6E-409C-BE32-E72D297353CC}">
                    <c16:uniqueId val="{00000004-5175-4C3B-88E4-DADC1F049C29}"/>
                  </c:ext>
                </c:extLst>
              </c15:ser>
            </c15:filteredScatterSeries>
          </c:ext>
        </c:extLst>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 limbs (machine integers per big integer)</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A6395-4B3E-45BE-BBF4-80E52852EDC4}"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95CA1-5858-49CA-99A0-66878132C725}" type="slidenum">
              <a:rPr lang="en-US" smtClean="0"/>
              <a:t>‹#›</a:t>
            </a:fld>
            <a:endParaRPr lang="en-US"/>
          </a:p>
        </p:txBody>
      </p:sp>
    </p:spTree>
    <p:extLst>
      <p:ext uri="{BB962C8B-B14F-4D97-AF65-F5344CB8AC3E}">
        <p14:creationId xmlns:p14="http://schemas.microsoft.com/office/powerpoint/2010/main" val="4283361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name if not introduced)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 our experience of” instead of “tell about 10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MIT logo from https://upload.wikimedia.org/wikipedia/commons/0/0c/MIT_logo.svg</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1</a:t>
            </a:fld>
            <a:endParaRPr lang="en-US"/>
          </a:p>
        </p:txBody>
      </p:sp>
    </p:spTree>
    <p:extLst>
      <p:ext uri="{BB962C8B-B14F-4D97-AF65-F5344CB8AC3E}">
        <p14:creationId xmlns:p14="http://schemas.microsoft.com/office/powerpoint/2010/main" val="55021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10</a:t>
            </a:fld>
            <a:endParaRPr lang="en-US"/>
          </a:p>
        </p:txBody>
      </p:sp>
    </p:spTree>
    <p:extLst>
      <p:ext uri="{BB962C8B-B14F-4D97-AF65-F5344CB8AC3E}">
        <p14:creationId xmlns:p14="http://schemas.microsoft.com/office/powerpoint/2010/main" val="3271181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Heuristics are hard to debug, it’s bad that the default heuristics take unpredictable arbitrarily long amounts of time</a:t>
            </a:r>
          </a:p>
          <a:p>
            <a:r>
              <a:rPr lang="en-US" dirty="0"/>
              <a:t>Also note: easy fix: Strategy command</a:t>
            </a:r>
          </a:p>
        </p:txBody>
      </p:sp>
      <p:sp>
        <p:nvSpPr>
          <p:cNvPr id="4" name="Slide Number Placeholder 3"/>
          <p:cNvSpPr>
            <a:spLocks noGrp="1"/>
          </p:cNvSpPr>
          <p:nvPr>
            <p:ph type="sldNum" sz="quarter" idx="5"/>
          </p:nvPr>
        </p:nvSpPr>
        <p:spPr/>
        <p:txBody>
          <a:bodyPr/>
          <a:lstStyle/>
          <a:p>
            <a:fld id="{FFC95CA1-5858-49CA-99A0-66878132C725}" type="slidenum">
              <a:rPr lang="en-US" smtClean="0"/>
              <a:t>11</a:t>
            </a:fld>
            <a:endParaRPr lang="en-US"/>
          </a:p>
        </p:txBody>
      </p:sp>
    </p:spTree>
    <p:extLst>
      <p:ext uri="{BB962C8B-B14F-4D97-AF65-F5344CB8AC3E}">
        <p14:creationId xmlns:p14="http://schemas.microsoft.com/office/powerpoint/2010/main" val="307774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fixed it!</a:t>
            </a:r>
          </a:p>
          <a:p>
            <a:r>
              <a:rPr lang="en-US" dirty="0"/>
              <a:t>But if we zoom in…</a:t>
            </a:r>
          </a:p>
        </p:txBody>
      </p:sp>
      <p:sp>
        <p:nvSpPr>
          <p:cNvPr id="4" name="Slide Number Placeholder 3"/>
          <p:cNvSpPr>
            <a:spLocks noGrp="1"/>
          </p:cNvSpPr>
          <p:nvPr>
            <p:ph type="sldNum" sz="quarter" idx="5"/>
          </p:nvPr>
        </p:nvSpPr>
        <p:spPr/>
        <p:txBody>
          <a:bodyPr/>
          <a:lstStyle/>
          <a:p>
            <a:fld id="{FFC95CA1-5858-49CA-99A0-66878132C725}" type="slidenum">
              <a:rPr lang="en-US" smtClean="0"/>
              <a:t>12</a:t>
            </a:fld>
            <a:endParaRPr lang="en-US"/>
          </a:p>
        </p:txBody>
      </p:sp>
    </p:spTree>
    <p:extLst>
      <p:ext uri="{BB962C8B-B14F-4D97-AF65-F5344CB8AC3E}">
        <p14:creationId xmlns:p14="http://schemas.microsoft.com/office/powerpoint/2010/main" val="330168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still exponential.  Much better, and actually usable, but still very slow.</a:t>
            </a:r>
          </a:p>
          <a:p>
            <a:r>
              <a:rPr lang="en-US" dirty="0"/>
              <a:t>I didn’t bother spending the time to track down this issue.</a:t>
            </a:r>
          </a:p>
          <a:p>
            <a:r>
              <a:rPr lang="en-US" dirty="0"/>
              <a:t>Performance problems are pervasive, solving them is like playing whack-a-mole.</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13</a:t>
            </a:fld>
            <a:endParaRPr lang="en-US"/>
          </a:p>
        </p:txBody>
      </p:sp>
    </p:spTree>
    <p:extLst>
      <p:ext uri="{BB962C8B-B14F-4D97-AF65-F5344CB8AC3E}">
        <p14:creationId xmlns:p14="http://schemas.microsoft.com/office/powerpoint/2010/main" val="122724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Conversion is one of the building blocks of the tactic engine that bottlenecks many tactics.</a:t>
            </a:r>
          </a:p>
          <a:p>
            <a:r>
              <a:rPr lang="en-US" dirty="0"/>
              <a:t>Fixpoint refolding turns bare fixpoints back into global constants, involves something akin to conversion, and is pervasive.</a:t>
            </a:r>
          </a:p>
          <a:p>
            <a:r>
              <a:rPr lang="en-US" dirty="0"/>
              <a:t>Until 8.16, Extraction fully reduced types in some cases</a:t>
            </a:r>
          </a:p>
          <a:p>
            <a:r>
              <a:rPr lang="en-US" dirty="0"/>
              <a:t>decide equality fully reduces types for no particularly good reason</a:t>
            </a:r>
          </a:p>
          <a:p>
            <a:r>
              <a:rPr lang="en-US" dirty="0"/>
              <a:t>Holes show up anywhere there are not-fully-given terms, for example, due to implicit arguments.</a:t>
            </a:r>
          </a:p>
          <a:p>
            <a:r>
              <a:rPr lang="en-US" dirty="0"/>
              <a:t>These holes become </a:t>
            </a:r>
            <a:r>
              <a:rPr lang="en-US" dirty="0" err="1"/>
              <a:t>evars</a:t>
            </a:r>
            <a:r>
              <a:rPr lang="en-US" dirty="0"/>
              <a:t>, and many tactics invoke unification or conversion when </a:t>
            </a:r>
            <a:r>
              <a:rPr lang="en-US" dirty="0" err="1"/>
              <a:t>evars</a:t>
            </a:r>
            <a:r>
              <a:rPr lang="en-US" dirty="0"/>
              <a:t> are involved.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Fixing performance issues from one tactic often just reveals performance issues from the next one</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14</a:t>
            </a:fld>
            <a:endParaRPr lang="en-US"/>
          </a:p>
        </p:txBody>
      </p:sp>
    </p:spTree>
    <p:extLst>
      <p:ext uri="{BB962C8B-B14F-4D97-AF65-F5344CB8AC3E}">
        <p14:creationId xmlns:p14="http://schemas.microsoft.com/office/powerpoint/2010/main" val="25943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an instance of solving one performance problem uncovering another one with our previous </a:t>
            </a:r>
            <a:r>
              <a:rPr lang="en-US" dirty="0" err="1"/>
              <a:t>superlinear</a:t>
            </a:r>
            <a:r>
              <a:rPr lang="en-US" dirty="0"/>
              <a:t> example.</a:t>
            </a:r>
          </a:p>
          <a:p>
            <a:r>
              <a:rPr lang="en-US" dirty="0"/>
              <a:t>I hope this next example will give more of a sense of </a:t>
            </a:r>
            <a:r>
              <a:rPr lang="en-US" dirty="0" err="1"/>
              <a:t>superlinear</a:t>
            </a:r>
            <a:r>
              <a:rPr lang="en-US" dirty="0"/>
              <a:t> whack-a-mole</a:t>
            </a:r>
          </a:p>
          <a:p>
            <a:endParaRPr lang="en-US" dirty="0"/>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15</a:t>
            </a:fld>
            <a:endParaRPr lang="en-US"/>
          </a:p>
        </p:txBody>
      </p:sp>
    </p:spTree>
    <p:extLst>
      <p:ext uri="{BB962C8B-B14F-4D97-AF65-F5344CB8AC3E}">
        <p14:creationId xmlns:p14="http://schemas.microsoft.com/office/powerpoint/2010/main" val="213727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an instance of solving one performance problem uncovering another one with our previous </a:t>
            </a:r>
            <a:r>
              <a:rPr lang="en-US" dirty="0" err="1"/>
              <a:t>superlinear</a:t>
            </a:r>
            <a:r>
              <a:rPr lang="en-US" dirty="0"/>
              <a:t> example.</a:t>
            </a:r>
          </a:p>
          <a:p>
            <a:r>
              <a:rPr lang="en-US" dirty="0"/>
              <a:t>I hope this next example will give more of a sense of </a:t>
            </a:r>
            <a:r>
              <a:rPr lang="en-US" dirty="0" err="1"/>
              <a:t>superlinear</a:t>
            </a:r>
            <a:r>
              <a:rPr lang="en-US" dirty="0"/>
              <a:t> whack-a-mole.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example, the proof of chacha20, by the way, was originally created by </a:t>
            </a:r>
            <a:r>
              <a:rPr lang="en-US" dirty="0" err="1"/>
              <a:t>JMGrosen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Andres spent a significant amount of time performance debugging it, and then we worked together to distill the essential performance bottlenecks in this example.</a:t>
            </a:r>
          </a:p>
          <a:p>
            <a:endParaRPr lang="en-US" dirty="0"/>
          </a:p>
          <a:p>
            <a:r>
              <a:rPr lang="en-US" dirty="0"/>
              <a:t>There are 96 assignments in this loop.</a:t>
            </a:r>
          </a:p>
          <a:p>
            <a:r>
              <a:rPr lang="en-US" dirty="0"/>
              <a:t>To prevent non-linear blowup in goal size, we need to introduce a let-binder into the context for every intermediate value.</a:t>
            </a:r>
          </a:p>
          <a:p>
            <a:endParaRPr lang="en-US" dirty="0"/>
          </a:p>
          <a:p>
            <a:r>
              <a:rPr lang="pt-BR" dirty="0"/>
              <a:t>(a="x0 "; b="x4 "; c="x8 "; d=x12; printf "    $a += $b; $d ^= $a; $d &lt;&lt;&lt;= 16;\n    $c += $</a:t>
            </a:r>
          </a:p>
          <a:p>
            <a:r>
              <a:rPr lang="pt-BR" dirty="0"/>
              <a:t>d; $b ^= $c; $b &lt;&lt;&lt;= 12;\n    $a += $b; $d ^= $a; $d &lt;&lt;&lt;= 8;\n    $c += $d; $b ^= $c; $b &lt;&lt;&lt;= 7;\n")</a:t>
            </a:r>
            <a:endParaRPr lang="en-US" dirty="0"/>
          </a:p>
          <a:p>
            <a:r>
              <a:rPr lang="pt-BR" dirty="0"/>
              <a:t>for i in 0 1 2; do (a="x$i "; b="x$((i+5)) "; c="x$((i+10))"; d=x$((i+15)); printf "    $a += $b; $d ^= $a; $d &lt;&lt;&lt;= 16;\n    $c += $d; $b ^= $c; $b &lt;&lt;&lt;= 12;\n    $a += $b; $d ^= $a; $d &lt;&lt;&lt;= 8;\n    $c += $d; $b ^= $c; $b &lt;&lt;&lt;= 7;\n\n"); done</a:t>
            </a:r>
          </a:p>
          <a:p>
            <a:endParaRPr lang="en-US" dirty="0"/>
          </a:p>
          <a:p>
            <a:r>
              <a:rPr lang="en-US" dirty="0">
                <a:latin typeface="Consolas" panose="020B0609020204030204" pitchFamily="49" charset="0"/>
              </a:rPr>
              <a:t>- QUARTERROUND x0 x4 x8 x12;;</a:t>
            </a:r>
            <a:br>
              <a:rPr lang="en-US" dirty="0">
                <a:latin typeface="Consolas" panose="020B0609020204030204" pitchFamily="49" charset="0"/>
              </a:rPr>
            </a:br>
            <a:r>
              <a:rPr lang="en-US" dirty="0">
                <a:latin typeface="Consolas" panose="020B0609020204030204" pitchFamily="49" charset="0"/>
              </a:rPr>
              <a:t>- QUARTERROUND x1 x5 x9 x13;;</a:t>
            </a:r>
            <a:br>
              <a:rPr lang="en-US" dirty="0">
                <a:latin typeface="Consolas" panose="020B0609020204030204" pitchFamily="49" charset="0"/>
              </a:rPr>
            </a:br>
            <a:r>
              <a:rPr lang="en-US" dirty="0">
                <a:latin typeface="Consolas" panose="020B0609020204030204" pitchFamily="49" charset="0"/>
              </a:rPr>
              <a:t>- QUARTERROUND x2 x6 x10 x14;;</a:t>
            </a:r>
            <a:br>
              <a:rPr lang="en-US" dirty="0">
                <a:latin typeface="Consolas" panose="020B0609020204030204" pitchFamily="49" charset="0"/>
              </a:rPr>
            </a:br>
            <a:r>
              <a:rPr lang="en-US" dirty="0">
                <a:latin typeface="Consolas" panose="020B0609020204030204" pitchFamily="49" charset="0"/>
              </a:rPr>
              <a:t>- QUARTERROUND x3 x7 x11 x15;;</a:t>
            </a:r>
            <a:br>
              <a:rPr lang="en-US" dirty="0">
                <a:latin typeface="Consolas" panose="020B0609020204030204" pitchFamily="49" charset="0"/>
              </a:rPr>
            </a:br>
            <a:r>
              <a:rPr lang="en-US" dirty="0">
                <a:latin typeface="Consolas" panose="020B0609020204030204" pitchFamily="49" charset="0"/>
              </a:rPr>
              <a:t>- QUARTERROUND x0 x5 x10 x15;;</a:t>
            </a:r>
            <a:br>
              <a:rPr lang="en-US" dirty="0">
                <a:latin typeface="Consolas" panose="020B0609020204030204" pitchFamily="49" charset="0"/>
              </a:rPr>
            </a:br>
            <a:r>
              <a:rPr lang="en-US" dirty="0">
                <a:latin typeface="Consolas" panose="020B0609020204030204" pitchFamily="49" charset="0"/>
              </a:rPr>
              <a:t>- QUARTERROUND x1 x6 x11 x12;;</a:t>
            </a:r>
            <a:br>
              <a:rPr lang="en-US" dirty="0">
                <a:latin typeface="Consolas" panose="020B0609020204030204" pitchFamily="49" charset="0"/>
              </a:rPr>
            </a:br>
            <a:r>
              <a:rPr lang="en-US" dirty="0">
                <a:latin typeface="Consolas" panose="020B0609020204030204" pitchFamily="49" charset="0"/>
              </a:rPr>
              <a:t>- QUARTERROUND x2 x7 x8 x13;;</a:t>
            </a:r>
            <a:br>
              <a:rPr lang="en-US" dirty="0">
                <a:latin typeface="Consolas" panose="020B0609020204030204" pitchFamily="49" charset="0"/>
              </a:rPr>
            </a:br>
            <a:r>
              <a:rPr lang="en-US" dirty="0">
                <a:latin typeface="Consolas" panose="020B0609020204030204" pitchFamily="49" charset="0"/>
              </a:rPr>
              <a:t>- QUARTERROUND x3 x4 x9 x14</a:t>
            </a:r>
            <a:br>
              <a:rPr lang="en-US" dirty="0">
                <a:latin typeface="Consolas" panose="020B0609020204030204" pitchFamily="49" charset="0"/>
              </a:rPr>
            </a:br>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16</a:t>
            </a:fld>
            <a:endParaRPr lang="en-US"/>
          </a:p>
        </p:txBody>
      </p:sp>
    </p:spTree>
    <p:extLst>
      <p:ext uri="{BB962C8B-B14F-4D97-AF65-F5344CB8AC3E}">
        <p14:creationId xmlns:p14="http://schemas.microsoft.com/office/powerpoint/2010/main" val="1607080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17</a:t>
            </a:fld>
            <a:endParaRPr lang="en-US"/>
          </a:p>
        </p:txBody>
      </p:sp>
    </p:spTree>
    <p:extLst>
      <p:ext uri="{BB962C8B-B14F-4D97-AF65-F5344CB8AC3E}">
        <p14:creationId xmlns:p14="http://schemas.microsoft.com/office/powerpoint/2010/main" val="78639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18</a:t>
            </a:fld>
            <a:endParaRPr lang="en-US"/>
          </a:p>
        </p:txBody>
      </p:sp>
    </p:spTree>
    <p:extLst>
      <p:ext uri="{BB962C8B-B14F-4D97-AF65-F5344CB8AC3E}">
        <p14:creationId xmlns:p14="http://schemas.microsoft.com/office/powerpoint/2010/main" val="375560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19</a:t>
            </a:fld>
            <a:endParaRPr lang="en-US"/>
          </a:p>
        </p:txBody>
      </p:sp>
    </p:spTree>
    <p:extLst>
      <p:ext uri="{BB962C8B-B14F-4D97-AF65-F5344CB8AC3E}">
        <p14:creationId xmlns:p14="http://schemas.microsoft.com/office/powerpoint/2010/main" val="33136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(Attitude: what I’m saying is actually funny)</a:t>
            </a:r>
          </a:p>
          <a:p>
            <a:r>
              <a:rPr lang="en-US" sz="1200" b="0" i="0" kern="1200" dirty="0">
                <a:solidFill>
                  <a:schemeClr val="tx1"/>
                </a:solidFill>
                <a:effectLst/>
                <a:latin typeface="+mn-lt"/>
                <a:ea typeface="+mn-ea"/>
                <a:cs typeface="+mn-cs"/>
              </a:rPr>
              <a:t>This isn’t what I expected when I started my PhD.</a:t>
            </a:r>
          </a:p>
          <a:p>
            <a:r>
              <a:rPr lang="en-US" sz="1200" b="0" i="0" kern="1200" dirty="0">
                <a:solidFill>
                  <a:schemeClr val="tx1"/>
                </a:solidFill>
                <a:effectLst/>
                <a:latin typeface="+mn-lt"/>
                <a:ea typeface="+mn-ea"/>
                <a:cs typeface="+mn-cs"/>
              </a:rPr>
              <a:t>I've spent a lot of time being plagued by performance issues in Coq. (say it like a joke, make myself interesting)</a:t>
            </a:r>
          </a:p>
          <a:p>
            <a:r>
              <a:rPr lang="en-US" sz="1200" b="0" i="0" kern="1200" dirty="0">
                <a:solidFill>
                  <a:schemeClr val="tx1"/>
                </a:solidFill>
                <a:effectLst/>
                <a:latin typeface="+mn-lt"/>
                <a:ea typeface="+mn-ea"/>
                <a:cs typeface="+mn-cs"/>
              </a:rPr>
              <a:t>In particular, there is a performance issue with </a:t>
            </a:r>
            <a:r>
              <a:rPr lang="en-US" sz="1200" b="0" i="0" kern="1200" dirty="0" err="1">
                <a:solidFill>
                  <a:schemeClr val="tx1"/>
                </a:solidFill>
                <a:effectLst/>
                <a:latin typeface="+mn-lt"/>
                <a:ea typeface="+mn-ea"/>
                <a:cs typeface="+mn-cs"/>
              </a:rPr>
              <a:t>Coq's</a:t>
            </a:r>
            <a:r>
              <a:rPr lang="en-US" sz="1200" b="0" i="0" kern="1200" dirty="0">
                <a:solidFill>
                  <a:schemeClr val="tx1"/>
                </a:solidFill>
                <a:effectLst/>
                <a:latin typeface="+mn-lt"/>
                <a:ea typeface="+mn-ea"/>
                <a:cs typeface="+mn-cs"/>
              </a:rPr>
              <a:t> proof engine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(Don’t say, but if someone asks: and proof engines more broadly, from the initial investigations I've done in other proof assistants like Lean)</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20</a:t>
            </a:fld>
            <a:endParaRPr lang="en-US"/>
          </a:p>
        </p:txBody>
      </p:sp>
    </p:spTree>
    <p:extLst>
      <p:ext uri="{BB962C8B-B14F-4D97-AF65-F5344CB8AC3E}">
        <p14:creationId xmlns:p14="http://schemas.microsoft.com/office/powerpoint/2010/main" val="3836631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21</a:t>
            </a:fld>
            <a:endParaRPr lang="en-US"/>
          </a:p>
        </p:txBody>
      </p:sp>
    </p:spTree>
    <p:extLst>
      <p:ext uri="{BB962C8B-B14F-4D97-AF65-F5344CB8AC3E}">
        <p14:creationId xmlns:p14="http://schemas.microsoft.com/office/powerpoint/2010/main" val="1232498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22</a:t>
            </a:fld>
            <a:endParaRPr lang="en-US"/>
          </a:p>
        </p:txBody>
      </p:sp>
    </p:spTree>
    <p:extLst>
      <p:ext uri="{BB962C8B-B14F-4D97-AF65-F5344CB8AC3E}">
        <p14:creationId xmlns:p14="http://schemas.microsoft.com/office/powerpoint/2010/main" val="770736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23</a:t>
            </a:fld>
            <a:endParaRPr lang="en-US"/>
          </a:p>
        </p:txBody>
      </p:sp>
    </p:spTree>
    <p:extLst>
      <p:ext uri="{BB962C8B-B14F-4D97-AF65-F5344CB8AC3E}">
        <p14:creationId xmlns:p14="http://schemas.microsoft.com/office/powerpoint/2010/main" val="3214321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96 assignments in this loop.</a:t>
            </a:r>
          </a:p>
        </p:txBody>
      </p:sp>
      <p:sp>
        <p:nvSpPr>
          <p:cNvPr id="4" name="Slide Number Placeholder 3"/>
          <p:cNvSpPr>
            <a:spLocks noGrp="1"/>
          </p:cNvSpPr>
          <p:nvPr>
            <p:ph type="sldNum" sz="quarter" idx="5"/>
          </p:nvPr>
        </p:nvSpPr>
        <p:spPr/>
        <p:txBody>
          <a:bodyPr/>
          <a:lstStyle/>
          <a:p>
            <a:fld id="{FFC95CA1-5858-49CA-99A0-66878132C725}" type="slidenum">
              <a:rPr lang="en-US" smtClean="0"/>
              <a:t>24</a:t>
            </a:fld>
            <a:endParaRPr lang="en-US"/>
          </a:p>
        </p:txBody>
      </p:sp>
    </p:spTree>
    <p:extLst>
      <p:ext uri="{BB962C8B-B14F-4D97-AF65-F5344CB8AC3E}">
        <p14:creationId xmlns:p14="http://schemas.microsoft.com/office/powerpoint/2010/main" val="1239718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 timed out after 2 hours</a:t>
            </a:r>
          </a:p>
          <a:p>
            <a:r>
              <a:rPr lang="en-US" dirty="0"/>
              <a:t>This is the state that I came upon this proof.</a:t>
            </a:r>
          </a:p>
          <a:p>
            <a:r>
              <a:rPr lang="en-US" dirty="0"/>
              <a:t>In reconstructing the example, I was unable to quite reproduce the behavior reported here.</a:t>
            </a:r>
          </a:p>
          <a:p>
            <a:r>
              <a:rPr lang="en-US" dirty="0"/>
              <a:t>The verification of this loop body took only 70 seconds, but I believe the performance bottlenecks are representative, and I’ll now lead you through the highlights of my performance debugging.</a:t>
            </a:r>
          </a:p>
          <a:p>
            <a:r>
              <a:rPr lang="en-US" dirty="0"/>
              <a:t>I hope to give you a taste of the whack-a-mole nature and incoherency of proof engine performance --- the extent to which performance bottlenecks have nothing to do with the proof we’re attempting.</a:t>
            </a:r>
          </a:p>
        </p:txBody>
      </p:sp>
      <p:sp>
        <p:nvSpPr>
          <p:cNvPr id="4" name="Slide Number Placeholder 3"/>
          <p:cNvSpPr>
            <a:spLocks noGrp="1"/>
          </p:cNvSpPr>
          <p:nvPr>
            <p:ph type="sldNum" sz="quarter" idx="5"/>
          </p:nvPr>
        </p:nvSpPr>
        <p:spPr/>
        <p:txBody>
          <a:bodyPr/>
          <a:lstStyle/>
          <a:p>
            <a:fld id="{FFC95CA1-5858-49CA-99A0-66878132C725}" type="slidenum">
              <a:rPr lang="en-US" smtClean="0"/>
              <a:t>25</a:t>
            </a:fld>
            <a:endParaRPr lang="en-US"/>
          </a:p>
        </p:txBody>
      </p:sp>
    </p:spTree>
    <p:extLst>
      <p:ext uri="{BB962C8B-B14F-4D97-AF65-F5344CB8AC3E}">
        <p14:creationId xmlns:p14="http://schemas.microsoft.com/office/powerpoint/2010/main" val="1886264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profile the code!</a:t>
            </a:r>
          </a:p>
          <a:p>
            <a:r>
              <a:rPr lang="en-US" dirty="0"/>
              <a:t>https://github.com/mit-plv/bedrock2/releases/tag/2022-08-CoqWorkshop-001-LtacProf</a:t>
            </a:r>
          </a:p>
          <a:p>
            <a:r>
              <a:rPr lang="en-US" dirty="0"/>
              <a:t>(with Coq 8.14.0)</a:t>
            </a:r>
          </a:p>
          <a:p>
            <a:endParaRPr lang="en-US" dirty="0"/>
          </a:p>
          <a:p>
            <a:r>
              <a:rPr lang="en-US" dirty="0"/>
              <a:t>Clearly something has gone wrong with clear taking up almost half the time.</a:t>
            </a:r>
          </a:p>
          <a:p>
            <a:r>
              <a:rPr lang="en-US" dirty="0"/>
              <a:t>Why are we using clear so much?</a:t>
            </a:r>
          </a:p>
        </p:txBody>
      </p:sp>
      <p:sp>
        <p:nvSpPr>
          <p:cNvPr id="4" name="Slide Number Placeholder 3"/>
          <p:cNvSpPr>
            <a:spLocks noGrp="1"/>
          </p:cNvSpPr>
          <p:nvPr>
            <p:ph type="sldNum" sz="quarter" idx="5"/>
          </p:nvPr>
        </p:nvSpPr>
        <p:spPr/>
        <p:txBody>
          <a:bodyPr/>
          <a:lstStyle/>
          <a:p>
            <a:fld id="{FFC95CA1-5858-49CA-99A0-66878132C725}" type="slidenum">
              <a:rPr lang="en-US" smtClean="0"/>
              <a:t>26</a:t>
            </a:fld>
            <a:endParaRPr lang="en-US"/>
          </a:p>
        </p:txBody>
      </p:sp>
    </p:spTree>
    <p:extLst>
      <p:ext uri="{BB962C8B-B14F-4D97-AF65-F5344CB8AC3E}">
        <p14:creationId xmlns:p14="http://schemas.microsoft.com/office/powerpoint/2010/main" val="1587787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tactics are slower in large contexts than small ones, so it makes sense to clear out unused hypotheses.</a:t>
            </a:r>
          </a:p>
          <a:p>
            <a:r>
              <a:rPr lang="en-US" dirty="0"/>
              <a:t>But not so often. (</a:t>
            </a:r>
            <a:r>
              <a:rPr lang="en-US" dirty="0">
                <a:latin typeface="Consolas" panose="020B0609020204030204" pitchFamily="49" charset="0"/>
              </a:rPr>
              <a:t>188,438)</a:t>
            </a:r>
            <a:endParaRPr lang="en-US" dirty="0"/>
          </a:p>
          <a:p>
            <a:r>
              <a:rPr lang="en-US" dirty="0"/>
              <a:t>Furthermore, </a:t>
            </a:r>
            <a:r>
              <a:rPr lang="en-US" dirty="0" err="1"/>
              <a:t>Ltac</a:t>
            </a:r>
            <a:r>
              <a:rPr lang="en-US" dirty="0"/>
              <a:t> doesn’t make it easy to clear out unused hypotheses efficiently.</a:t>
            </a:r>
          </a:p>
        </p:txBody>
      </p:sp>
      <p:sp>
        <p:nvSpPr>
          <p:cNvPr id="4" name="Slide Number Placeholder 3"/>
          <p:cNvSpPr>
            <a:spLocks noGrp="1"/>
          </p:cNvSpPr>
          <p:nvPr>
            <p:ph type="sldNum" sz="quarter" idx="5"/>
          </p:nvPr>
        </p:nvSpPr>
        <p:spPr/>
        <p:txBody>
          <a:bodyPr/>
          <a:lstStyle/>
          <a:p>
            <a:fld id="{FFC95CA1-5858-49CA-99A0-66878132C725}" type="slidenum">
              <a:rPr lang="en-US" smtClean="0"/>
              <a:t>27</a:t>
            </a:fld>
            <a:endParaRPr lang="en-US"/>
          </a:p>
        </p:txBody>
      </p:sp>
    </p:spTree>
    <p:extLst>
      <p:ext uri="{BB962C8B-B14F-4D97-AF65-F5344CB8AC3E}">
        <p14:creationId xmlns:p14="http://schemas.microsoft.com/office/powerpoint/2010/main" val="251640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says: look for hypotheses of a given type and try to clear them.</a:t>
            </a:r>
          </a:p>
          <a:p>
            <a:r>
              <a:rPr lang="en-US" dirty="0"/>
              <a:t>It’s the obvious way to clear out unused hypotheses in </a:t>
            </a:r>
            <a:r>
              <a:rPr lang="en-US" dirty="0" err="1"/>
              <a:t>Ltac</a:t>
            </a:r>
            <a:r>
              <a:rPr lang="en-US" dirty="0"/>
              <a:t>, the only way to clear hypotheses that are used in the contexts of </a:t>
            </a:r>
            <a:r>
              <a:rPr lang="en-US" dirty="0" err="1"/>
              <a:t>evars</a:t>
            </a:r>
            <a:r>
              <a:rPr lang="en-US" dirty="0"/>
              <a:t>, as </a:t>
            </a:r>
            <a:r>
              <a:rPr lang="en-US" dirty="0" err="1"/>
              <a:t>argumentless</a:t>
            </a:r>
            <a:r>
              <a:rPr lang="en-US" dirty="0"/>
              <a:t> clear won’t remove them, and is, unfortunately, cubic. &lt;click&gt; This is sad &lt;click&gt;</a:t>
            </a:r>
          </a:p>
          <a:p>
            <a:r>
              <a:rPr lang="en-US" dirty="0"/>
              <a:t>(… cubic description below)</a:t>
            </a:r>
          </a:p>
          <a:p>
            <a:r>
              <a:rPr lang="en-US" dirty="0"/>
              <a:t>I tried writing a better cleanup in Ltac2, but … (next slide)</a:t>
            </a:r>
          </a:p>
          <a:p>
            <a:endParaRPr lang="en-US" dirty="0"/>
          </a:p>
          <a:p>
            <a:endParaRPr lang="en-US" dirty="0"/>
          </a:p>
          <a:p>
            <a:r>
              <a:rPr lang="en-US" dirty="0"/>
              <a:t>Every invocation of clear walks the context to check whether or not the given hypothesis can be cleared.</a:t>
            </a:r>
          </a:p>
          <a:p>
            <a:r>
              <a:rPr lang="en-US" dirty="0"/>
              <a:t>We try clearing every hypothesis.</a:t>
            </a:r>
          </a:p>
          <a:p>
            <a:r>
              <a:rPr lang="en-US" dirty="0"/>
              <a:t>Every time we successfully make progress at clearing a hypothesis, we start over again from the bottom.</a:t>
            </a:r>
          </a:p>
          <a:p>
            <a:r>
              <a:rPr lang="en-US" dirty="0"/>
              <a:t>This is three factors of context size.</a:t>
            </a:r>
          </a:p>
        </p:txBody>
      </p:sp>
      <p:sp>
        <p:nvSpPr>
          <p:cNvPr id="4" name="Slide Number Placeholder 3"/>
          <p:cNvSpPr>
            <a:spLocks noGrp="1"/>
          </p:cNvSpPr>
          <p:nvPr>
            <p:ph type="sldNum" sz="quarter" idx="5"/>
          </p:nvPr>
        </p:nvSpPr>
        <p:spPr/>
        <p:txBody>
          <a:bodyPr/>
          <a:lstStyle/>
          <a:p>
            <a:fld id="{FFC95CA1-5858-49CA-99A0-66878132C725}" type="slidenum">
              <a:rPr lang="en-US" smtClean="0"/>
              <a:t>28</a:t>
            </a:fld>
            <a:endParaRPr lang="en-US"/>
          </a:p>
        </p:txBody>
      </p:sp>
    </p:spTree>
    <p:extLst>
      <p:ext uri="{BB962C8B-B14F-4D97-AF65-F5344CB8AC3E}">
        <p14:creationId xmlns:p14="http://schemas.microsoft.com/office/powerpoint/2010/main" val="3033847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tried writing a better cleanup in Ltac2, but … it was a performance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after profiling, the proof engine does not make it easy to write efficient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obvious way to try to improve performance here is with some sort of caching, but the proof engine doesn’t allow amortization of costs, and it’s not even clear what the right interface to expose is.  (This is part of the </a:t>
            </a:r>
            <a:r>
              <a:rPr lang="en-US" dirty="0" err="1"/>
              <a:t>POPLmark</a:t>
            </a:r>
            <a:r>
              <a:rPr lang="en-US" dirty="0"/>
              <a:t> for Proof Engines quest.)</a:t>
            </a:r>
          </a:p>
        </p:txBody>
      </p:sp>
      <p:sp>
        <p:nvSpPr>
          <p:cNvPr id="4" name="Slide Number Placeholder 3"/>
          <p:cNvSpPr>
            <a:spLocks noGrp="1"/>
          </p:cNvSpPr>
          <p:nvPr>
            <p:ph type="sldNum" sz="quarter" idx="5"/>
          </p:nvPr>
        </p:nvSpPr>
        <p:spPr/>
        <p:txBody>
          <a:bodyPr/>
          <a:lstStyle/>
          <a:p>
            <a:fld id="{FFC95CA1-5858-49CA-99A0-66878132C725}" type="slidenum">
              <a:rPr lang="en-US" smtClean="0"/>
              <a:t>29</a:t>
            </a:fld>
            <a:endParaRPr lang="en-US"/>
          </a:p>
        </p:txBody>
      </p:sp>
    </p:spTree>
    <p:extLst>
      <p:ext uri="{BB962C8B-B14F-4D97-AF65-F5344CB8AC3E}">
        <p14:creationId xmlns:p14="http://schemas.microsoft.com/office/powerpoint/2010/main" val="2415045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order to apply proof assistants to industry-scale applications, we need automation.</a:t>
            </a:r>
            <a:endParaRPr lang="en-US" dirty="0"/>
          </a:p>
          <a:p>
            <a:r>
              <a:rPr lang="en-US" dirty="0"/>
              <a:t>The problem is that there is a 10x to 100x overhead in lines of code of verification over lines of code being verified. Here you can see the numbers for some successful verification projects. This means that when you want to verify a modest program, you need to put in an enormous amount of effort.</a:t>
            </a:r>
          </a:p>
          <a:p>
            <a:r>
              <a:rPr lang="en-US" dirty="0"/>
              <a:t>Moreover, many industrial-scale proofs are full of tedious and boring case analysis.  Proving that integer addition doesn’t overflow in a couple thousand slightly different cases is not anyone’s idea of a fun proof.</a:t>
            </a:r>
          </a:p>
          <a:p>
            <a:endParaRPr lang="en-US" dirty="0"/>
          </a:p>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it isn’t necessary in our case?</a:t>
            </a:r>
          </a:p>
          <a:p>
            <a:r>
              <a:rPr lang="en-US" dirty="0"/>
              <a:t>Indeed we can, but it’ll come back to bite us later.</a:t>
            </a:r>
          </a:p>
          <a:p>
            <a:r>
              <a:rPr lang="en-US" dirty="0"/>
              <a:t>After removing clear and doing some other performance optimizations, we get this profile &lt;next slide&gt;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https://github.com/mit-plv/bedrock2/releases/tag/2022-08-CoqWorkshop-009-LtacProf</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30</a:t>
            </a:fld>
            <a:endParaRPr lang="en-US"/>
          </a:p>
        </p:txBody>
      </p:sp>
    </p:spTree>
    <p:extLst>
      <p:ext uri="{BB962C8B-B14F-4D97-AF65-F5344CB8AC3E}">
        <p14:creationId xmlns:p14="http://schemas.microsoft.com/office/powerpoint/2010/main" val="81359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https://github.com/mit-plv/bedrock2/releases/tag/2022-08-CoqWorkshop-009-LtacProf</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31</a:t>
            </a:fld>
            <a:endParaRPr lang="en-US"/>
          </a:p>
        </p:txBody>
      </p:sp>
    </p:spTree>
    <p:extLst>
      <p:ext uri="{BB962C8B-B14F-4D97-AF65-F5344CB8AC3E}">
        <p14:creationId xmlns:p14="http://schemas.microsoft.com/office/powerpoint/2010/main" val="2612563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as in the first example, is reflexivity.</a:t>
            </a:r>
          </a:p>
          <a:p>
            <a:r>
              <a:rPr lang="en-US" dirty="0"/>
              <a:t>Recall how in side conditions &lt;click&gt; we had equality goals that we were solving using reflexivity &lt;click&gt;</a:t>
            </a:r>
          </a:p>
          <a:p>
            <a:r>
              <a:rPr lang="en-US" dirty="0"/>
              <a:t>Okay, actually, I’m using refine </a:t>
            </a:r>
            <a:r>
              <a:rPr lang="en-US" dirty="0" err="1"/>
              <a:t>eq_refl</a:t>
            </a:r>
            <a:r>
              <a:rPr lang="en-US" dirty="0"/>
              <a:t>, not reflexivity.</a:t>
            </a:r>
          </a:p>
        </p:txBody>
      </p:sp>
      <p:sp>
        <p:nvSpPr>
          <p:cNvPr id="4" name="Slide Number Placeholder 3"/>
          <p:cNvSpPr>
            <a:spLocks noGrp="1"/>
          </p:cNvSpPr>
          <p:nvPr>
            <p:ph type="sldNum" sz="quarter" idx="5"/>
          </p:nvPr>
        </p:nvSpPr>
        <p:spPr/>
        <p:txBody>
          <a:bodyPr/>
          <a:lstStyle/>
          <a:p>
            <a:fld id="{FFC95CA1-5858-49CA-99A0-66878132C725}" type="slidenum">
              <a:rPr lang="en-US" smtClean="0"/>
              <a:t>32</a:t>
            </a:fld>
            <a:endParaRPr lang="en-US"/>
          </a:p>
        </p:txBody>
      </p:sp>
    </p:spTree>
    <p:extLst>
      <p:ext uri="{BB962C8B-B14F-4D97-AF65-F5344CB8AC3E}">
        <p14:creationId xmlns:p14="http://schemas.microsoft.com/office/powerpoint/2010/main" val="3515741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as in the first example, is reflexivity.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actually, I’m using refine </a:t>
            </a:r>
            <a:r>
              <a:rPr lang="en-US" dirty="0" err="1"/>
              <a:t>eq_refl</a:t>
            </a:r>
            <a:r>
              <a:rPr lang="en-US" dirty="0"/>
              <a:t>, not reflexivity.</a:t>
            </a:r>
          </a:p>
          <a:p>
            <a:r>
              <a:rPr lang="en-US" dirty="0"/>
              <a:t>Let’s compare some different ways of saying reflexivity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33</a:t>
            </a:fld>
            <a:endParaRPr lang="en-US"/>
          </a:p>
        </p:txBody>
      </p:sp>
    </p:spTree>
    <p:extLst>
      <p:ext uri="{BB962C8B-B14F-4D97-AF65-F5344CB8AC3E}">
        <p14:creationId xmlns:p14="http://schemas.microsoft.com/office/powerpoint/2010/main" val="1158400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compare some different ways of saying reflexivity.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the 258 equalities we have to prove for the loop body, 97 of them are of the simple form </a:t>
            </a:r>
            <a:r>
              <a:rPr lang="en-US" dirty="0" err="1"/>
              <a:t>evar</a:t>
            </a:r>
            <a:r>
              <a:rPr lang="en-US" dirty="0"/>
              <a:t> =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going on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answer is existential variables, </a:t>
            </a:r>
            <a:r>
              <a:rPr lang="en-US" dirty="0" err="1"/>
              <a:t>evars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https://github.com/mit-plv/bedrock2/releases/tag/2022-08-CoqWorkshop-011-LtacProf</a:t>
            </a:r>
          </a:p>
          <a:p>
            <a:endParaRPr lang="en-US" dirty="0"/>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34</a:t>
            </a:fld>
            <a:endParaRPr lang="en-US"/>
          </a:p>
        </p:txBody>
      </p:sp>
    </p:spTree>
    <p:extLst>
      <p:ext uri="{BB962C8B-B14F-4D97-AF65-F5344CB8AC3E}">
        <p14:creationId xmlns:p14="http://schemas.microsoft.com/office/powerpoint/2010/main" val="2501262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Existential variables are another one of the pervasive proof-engine building blocks that show up often as performance bottlenecks.</a:t>
            </a:r>
          </a:p>
        </p:txBody>
      </p:sp>
      <p:sp>
        <p:nvSpPr>
          <p:cNvPr id="4" name="Slide Number Placeholder 3"/>
          <p:cNvSpPr>
            <a:spLocks noGrp="1"/>
          </p:cNvSpPr>
          <p:nvPr>
            <p:ph type="sldNum" sz="quarter" idx="5"/>
          </p:nvPr>
        </p:nvSpPr>
        <p:spPr/>
        <p:txBody>
          <a:bodyPr/>
          <a:lstStyle/>
          <a:p>
            <a:fld id="{FFC95CA1-5858-49CA-99A0-66878132C725}" type="slidenum">
              <a:rPr lang="en-US" smtClean="0"/>
              <a:t>35</a:t>
            </a:fld>
            <a:endParaRPr lang="en-US"/>
          </a:p>
        </p:txBody>
      </p:sp>
    </p:spTree>
    <p:extLst>
      <p:ext uri="{BB962C8B-B14F-4D97-AF65-F5344CB8AC3E}">
        <p14:creationId xmlns:p14="http://schemas.microsoft.com/office/powerpoint/2010/main" val="3321207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context had somewhere between 187 and 379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when we removed the overeager clearing?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drop the context size down to two or three variables, we 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https://github.com/mit-plv/bedrock2/releases/tag/2022-08-CoqWorkshop-011-LtacProf</a:t>
            </a:r>
          </a:p>
          <a:p>
            <a:endParaRPr lang="en-US" dirty="0"/>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36</a:t>
            </a:fld>
            <a:endParaRPr lang="en-US"/>
          </a:p>
        </p:txBody>
      </p:sp>
    </p:spTree>
    <p:extLst>
      <p:ext uri="{BB962C8B-B14F-4D97-AF65-F5344CB8AC3E}">
        <p14:creationId xmlns:p14="http://schemas.microsoft.com/office/powerpoint/2010/main" val="3463620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context had somewhere between 187 and 379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when we removed the overeager clearing?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drop the context size down to two or three variables, we get about a 35x—45x speedup.  Except when using instantiate, when we only get a 5x speedup.  No idea what’s going on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downside is that it takes about 25 seconds to clear the context across all of our goals---whack-a-mole!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maybe note: what’s going on with the behavior of instantiate in large contexts probably has something to do with instantiate bypassing </a:t>
            </a:r>
            <a:r>
              <a:rPr lang="en-US" dirty="0" err="1"/>
              <a:t>typechecking</a:t>
            </a:r>
            <a:r>
              <a:rPr lang="en-US" dirty="0"/>
              <a:t>, see https://github.com/coq/coq/issues/9913#issuecomment-1207162466 and https://github.com/coq/coq/issues/16365#issuecomment-1207164748.)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https://github.com/mit-plv/bedrock2/releases/tag/2022-08-CoqWorkshop-011-LtacProf</a:t>
            </a:r>
          </a:p>
          <a:p>
            <a:endParaRPr lang="en-US" dirty="0"/>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37</a:t>
            </a:fld>
            <a:endParaRPr lang="en-US"/>
          </a:p>
        </p:txBody>
      </p:sp>
    </p:spTree>
    <p:extLst>
      <p:ext uri="{BB962C8B-B14F-4D97-AF65-F5344CB8AC3E}">
        <p14:creationId xmlns:p14="http://schemas.microsoft.com/office/powerpoint/2010/main" val="3286338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achieve this performance, I had to inline context variables early on in the proof.  This buys us 5s, a 30% speedup, but results in a </a:t>
            </a:r>
            <a:r>
              <a:rPr lang="en-US" dirty="0" err="1"/>
              <a:t>superlinear</a:t>
            </a:r>
            <a:r>
              <a:rPr lang="en-US" dirty="0"/>
              <a:t> proof term, which might bite us in larger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in general a tradeoff between smaller contexts on one side and smaller goals and linearly sized proof terms on the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adequate proof engine would not require us to make this tradeoff in this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Cost of not </a:t>
            </a:r>
            <a:r>
              <a:rPr lang="en-US" dirty="0" err="1"/>
              <a:t>substing</a:t>
            </a:r>
            <a:r>
              <a:rPr lang="en-US" dirty="0"/>
              <a:t>/clearing let binders: 5s (14.760s total, https://github.com/mit-plv/bedrock2/releases/tag/2022-08-CoqWorkshop-014-LtacProf)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linear proof term…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https://github.com/mit-plv/bedrock2/releases/tag/2022-08-CoqWorkshop-013-LtacProf</a:t>
            </a:r>
          </a:p>
          <a:p>
            <a:endParaRPr lang="en-US" dirty="0"/>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38</a:t>
            </a:fld>
            <a:endParaRPr lang="en-US"/>
          </a:p>
        </p:txBody>
      </p:sp>
    </p:spTree>
    <p:extLst>
      <p:ext uri="{BB962C8B-B14F-4D97-AF65-F5344CB8AC3E}">
        <p14:creationId xmlns:p14="http://schemas.microsoft.com/office/powerpoint/2010/main" val="3141512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39</a:t>
            </a:fld>
            <a:endParaRPr lang="en-US"/>
          </a:p>
        </p:txBody>
      </p:sp>
    </p:spTree>
    <p:extLst>
      <p:ext uri="{BB962C8B-B14F-4D97-AF65-F5344CB8AC3E}">
        <p14:creationId xmlns:p14="http://schemas.microsoft.com/office/powerpoint/2010/main" val="278412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Adequate automation, by contrast, allows verification of new code with negligible marginal overhead.</a:t>
            </a:r>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typeclass</a:t>
            </a:r>
            <a:r>
              <a:rPr lang="en-US" dirty="0"/>
              <a:t> resolution)</a:t>
            </a:r>
          </a:p>
          <a:p>
            <a:endParaRPr lang="en-US" dirty="0"/>
          </a:p>
          <a:p>
            <a:endParaRPr lang="en-US" dirty="0"/>
          </a:p>
          <a:p>
            <a:r>
              <a:rPr lang="en-US" dirty="0"/>
              <a:t>Conversion: https://github.com/coq/coq/issues/15593, https://github.com/coq/coq/issues/13346, https://github.com/coq/coq/issues/10969, https://github.com/coq/coq/issues/7933, https://github.com/coq/coq/issues/13338, https://github.com/coq/coq/issues/9286, https://github.com/coq/coq/issues/9283, https://github.com/coq/coq/issues/9287</a:t>
            </a:r>
          </a:p>
          <a:p>
            <a:r>
              <a:rPr lang="en-US" dirty="0" err="1"/>
              <a:t>Evars</a:t>
            </a:r>
            <a:r>
              <a:rPr lang="en-US" dirty="0"/>
              <a:t>: https://github.com/coq/coq/issues/13708, https://github.com/coq/coq/issues/12524, maybe https://github.com/coq/coq/issues/13576, https://github.com/coq/coq/issues/8822</a:t>
            </a:r>
          </a:p>
          <a:p>
            <a:r>
              <a:rPr lang="en-US" dirty="0" err="1"/>
              <a:t>Simpl</a:t>
            </a:r>
            <a:r>
              <a:rPr lang="en-US" dirty="0"/>
              <a:t>: https://github.com/coq/coq/issues/6101, https://github.com/coq/coq/issues/8304</a:t>
            </a:r>
          </a:p>
          <a:p>
            <a:r>
              <a:rPr lang="en-US" dirty="0" err="1"/>
              <a:t>Typeclasses</a:t>
            </a:r>
            <a:r>
              <a:rPr lang="en-US" dirty="0"/>
              <a:t>: https://github.com/coq/coq/issues/15701, https://github.com/coq/coq/issues/15596, https://github.com/coq/coq/issues/15747, https://github.com/coq/coq/issues/3795, https://github.com/coq/coq/issues/3921</a:t>
            </a:r>
          </a:p>
          <a:p>
            <a:r>
              <a:rPr lang="en-US" dirty="0"/>
              <a:t>Universes: https://github.com/coq/coq/issues/14488, https://github.com/coq/coq/issues/11973</a:t>
            </a:r>
          </a:p>
          <a:p>
            <a:r>
              <a:rPr lang="en-US" dirty="0" err="1"/>
              <a:t>Misc</a:t>
            </a:r>
            <a:r>
              <a:rPr lang="en-US" dirty="0"/>
              <a:t>: https://github.com/coq/coq/issues/4977, https://github.com/coq/coq/issues/8823</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40</a:t>
            </a:fld>
            <a:endParaRPr lang="en-US"/>
          </a:p>
        </p:txBody>
      </p:sp>
    </p:spTree>
    <p:extLst>
      <p:ext uri="{BB962C8B-B14F-4D97-AF65-F5344CB8AC3E}">
        <p14:creationId xmlns:p14="http://schemas.microsoft.com/office/powerpoint/2010/main" val="431800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41</a:t>
            </a:fld>
            <a:endParaRPr lang="en-US"/>
          </a:p>
        </p:txBody>
      </p:sp>
    </p:spTree>
    <p:extLst>
      <p:ext uri="{BB962C8B-B14F-4D97-AF65-F5344CB8AC3E}">
        <p14:creationId xmlns:p14="http://schemas.microsoft.com/office/powerpoint/2010/main" val="16579198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42</a:t>
            </a:fld>
            <a:endParaRPr lang="en-US"/>
          </a:p>
        </p:txBody>
      </p:sp>
    </p:spTree>
    <p:extLst>
      <p:ext uri="{BB962C8B-B14F-4D97-AF65-F5344CB8AC3E}">
        <p14:creationId xmlns:p14="http://schemas.microsoft.com/office/powerpoint/2010/main" val="155560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 </a:t>
            </a:r>
            <a:r>
              <a:rPr lang="en-US" dirty="0" err="1"/>
              <a:t>POPLmark</a:t>
            </a:r>
            <a:r>
              <a:rPr lang="en-US" dirty="0"/>
              <a:t> for proof engines: I believe the field should approach this problem systematically, and to do that, we need a measuring stick, we need benchmarks, and, perhaps, we need a call to action.</a:t>
            </a:r>
          </a:p>
        </p:txBody>
      </p:sp>
      <p:sp>
        <p:nvSpPr>
          <p:cNvPr id="4" name="Slide Number Placeholder 3"/>
          <p:cNvSpPr>
            <a:spLocks noGrp="1"/>
          </p:cNvSpPr>
          <p:nvPr>
            <p:ph type="sldNum" sz="quarter" idx="5"/>
          </p:nvPr>
        </p:nvSpPr>
        <p:spPr/>
        <p:txBody>
          <a:bodyPr/>
          <a:lstStyle/>
          <a:p>
            <a:fld id="{FFC95CA1-5858-49CA-99A0-66878132C725}" type="slidenum">
              <a:rPr lang="en-US" smtClean="0"/>
              <a:t>43</a:t>
            </a:fld>
            <a:endParaRPr lang="en-US"/>
          </a:p>
        </p:txBody>
      </p:sp>
    </p:spTree>
    <p:extLst>
      <p:ext uri="{BB962C8B-B14F-4D97-AF65-F5344CB8AC3E}">
        <p14:creationId xmlns:p14="http://schemas.microsoft.com/office/powerpoint/2010/main" val="5895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C95CA1-5858-49CA-99A0-66878132C725}" type="slidenum">
              <a:rPr lang="en-US" smtClean="0"/>
              <a:t>44</a:t>
            </a:fld>
            <a:endParaRPr lang="en-US"/>
          </a:p>
        </p:txBody>
      </p:sp>
    </p:spTree>
    <p:extLst>
      <p:ext uri="{BB962C8B-B14F-4D97-AF65-F5344CB8AC3E}">
        <p14:creationId xmlns:p14="http://schemas.microsoft.com/office/powerpoint/2010/main" val="3361091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C95CA1-5858-49CA-99A0-66878132C725}" type="slidenum">
              <a:rPr lang="en-US" smtClean="0"/>
              <a:t>45</a:t>
            </a:fld>
            <a:endParaRPr lang="en-US"/>
          </a:p>
        </p:txBody>
      </p:sp>
    </p:spTree>
    <p:extLst>
      <p:ext uri="{BB962C8B-B14F-4D97-AF65-F5344CB8AC3E}">
        <p14:creationId xmlns:p14="http://schemas.microsoft.com/office/powerpoint/2010/main" val="3117357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rwh</a:t>
            </a:r>
            <a:r>
              <a:rPr lang="en-US" dirty="0"/>
              <a:t> for "rewrite 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a:t>
            </a:r>
            <a:r>
              <a:rPr lang="en-US" dirty="0" err="1"/>
              <a:t>rw</a:t>
            </a:r>
            <a:r>
              <a:rPr lang="en-US" dirty="0"/>
              <a:t> returns metalanguage tuple that we put underneath object-language binders.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question is how to do this without slowdown using *only well-typed primitives*, though the question of how to generate a linearly-sized proof term is also interesting.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a solution for the linear-sized proof term, though I’ve not managed to get Coq to accept the proof term in linear time, due to non-linear substitution of let binders.</a:t>
            </a:r>
          </a:p>
        </p:txBody>
      </p:sp>
      <p:sp>
        <p:nvSpPr>
          <p:cNvPr id="4" name="Slide Number Placeholder 3"/>
          <p:cNvSpPr>
            <a:spLocks noGrp="1"/>
          </p:cNvSpPr>
          <p:nvPr>
            <p:ph type="sldNum" sz="quarter" idx="5"/>
          </p:nvPr>
        </p:nvSpPr>
        <p:spPr/>
        <p:txBody>
          <a:bodyPr/>
          <a:lstStyle/>
          <a:p>
            <a:fld id="{FFC95CA1-5858-49CA-99A0-66878132C725}" type="slidenum">
              <a:rPr lang="en-US" smtClean="0"/>
              <a:t>47</a:t>
            </a:fld>
            <a:endParaRPr lang="en-US"/>
          </a:p>
        </p:txBody>
      </p:sp>
    </p:spTree>
    <p:extLst>
      <p:ext uri="{BB962C8B-B14F-4D97-AF65-F5344CB8AC3E}">
        <p14:creationId xmlns:p14="http://schemas.microsoft.com/office/powerpoint/2010/main" val="3872289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rwh</a:t>
            </a:r>
            <a:r>
              <a:rPr lang="en-US" dirty="0"/>
              <a:t> for "rewrite head"</a:t>
            </a:r>
          </a:p>
          <a:p>
            <a:r>
              <a:rPr lang="en-US" dirty="0"/>
              <a:t>As each theorem must at least include its statement, we have 8 occurrences of the function argument x if both matches succeed: input, </a:t>
            </a:r>
          </a:p>
          <a:p>
            <a:r>
              <a:rPr lang="en-US" dirty="0"/>
              <a:t>we have \</a:t>
            </a:r>
            <a:r>
              <a:rPr lang="en-US" dirty="0" err="1"/>
              <a:t>emph</a:t>
            </a:r>
            <a:r>
              <a:rPr lang="en-US" dirty="0"/>
              <a:t>{eight} occurrences of the function argument if both matches succeed: in the input expression (\</a:t>
            </a:r>
            <a:r>
              <a:rPr lang="en-US" dirty="0" err="1"/>
              <a:t>verb|x</a:t>
            </a:r>
            <a:r>
              <a:rPr lang="en-US" dirty="0"/>
              <a:t>|), the expression after recursive rewriting (\</a:t>
            </a:r>
            <a:r>
              <a:rPr lang="en-US" dirty="0" err="1"/>
              <a:t>verb|x</a:t>
            </a:r>
            <a:r>
              <a:rPr lang="en-US" dirty="0"/>
              <a:t>'|), the theorem that relates the two (\</a:t>
            </a:r>
            <a:r>
              <a:rPr lang="en-US" dirty="0" err="1"/>
              <a:t>verb|x'x</a:t>
            </a:r>
            <a:r>
              <a:rPr lang="en-US" dirty="0"/>
              <a:t>|), the \</a:t>
            </a:r>
            <a:r>
              <a:rPr lang="en-US" dirty="0" err="1"/>
              <a:t>verb|f</a:t>
            </a:r>
            <a:r>
              <a:rPr lang="en-US" dirty="0"/>
              <a:t>| applied to the same expressions and its equality proof (\</a:t>
            </a:r>
            <a:r>
              <a:rPr lang="en-US" dirty="0" err="1"/>
              <a:t>verb|mid</a:t>
            </a:r>
            <a:r>
              <a:rPr lang="en-US" dirty="0"/>
              <a:t>| and \</a:t>
            </a:r>
            <a:r>
              <a:rPr lang="en-US" dirty="0" err="1"/>
              <a:t>verb|fx_mid</a:t>
            </a:r>
            <a:r>
              <a:rPr lang="en-US" dirty="0"/>
              <a:t>|), the expression after rewriting in mid the head position (\</a:t>
            </a:r>
            <a:r>
              <a:rPr lang="en-US" dirty="0" err="1"/>
              <a:t>verb|result</a:t>
            </a:r>
            <a:r>
              <a:rPr lang="en-US" dirty="0"/>
              <a:t>|) and its equality proof (\</a:t>
            </a:r>
            <a:r>
              <a:rPr lang="en-US" dirty="0" err="1"/>
              <a:t>verb|mid_result</a:t>
            </a:r>
            <a:r>
              <a:rPr lang="en-US" dirty="0"/>
              <a:t>|), and the combined equality proof for the two rewriting steps (</a:t>
            </a:r>
            <a:r>
              <a:rPr lang="en-US" dirty="0" err="1"/>
              <a:t>rw</a:t>
            </a:r>
            <a:r>
              <a:rPr lang="en-US" dirty="0"/>
              <a:t> (f x)).</a:t>
            </a:r>
          </a:p>
          <a:p>
            <a:r>
              <a:rPr lang="en-US" dirty="0"/>
              <a:t>In this example, straightforward sharing of syntactic subexpressions using aliasing pointers can completely avoid storing multiple copies of the expression, relying on run-time automatic memory management as one would expect given the ML-like syntax in the example.</a:t>
            </a:r>
          </a:p>
        </p:txBody>
      </p:sp>
      <p:sp>
        <p:nvSpPr>
          <p:cNvPr id="4" name="Slide Number Placeholder 3"/>
          <p:cNvSpPr>
            <a:spLocks noGrp="1"/>
          </p:cNvSpPr>
          <p:nvPr>
            <p:ph type="sldNum" sz="quarter" idx="5"/>
          </p:nvPr>
        </p:nvSpPr>
        <p:spPr/>
        <p:txBody>
          <a:bodyPr/>
          <a:lstStyle/>
          <a:p>
            <a:fld id="{FFC95CA1-5858-49CA-99A0-66878132C725}" type="slidenum">
              <a:rPr lang="en-US" smtClean="0"/>
              <a:t>48</a:t>
            </a:fld>
            <a:endParaRPr lang="en-US"/>
          </a:p>
        </p:txBody>
      </p:sp>
    </p:spTree>
    <p:extLst>
      <p:ext uri="{BB962C8B-B14F-4D97-AF65-F5344CB8AC3E}">
        <p14:creationId xmlns:p14="http://schemas.microsoft.com/office/powerpoint/2010/main" val="1074894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t>
            </a:r>
            <a:r>
              <a:rPr lang="en-US" dirty="0" err="1"/>
              <a:t>topdown</a:t>
            </a:r>
            <a:r>
              <a:rPr lang="en-US" dirty="0"/>
              <a:t> and </a:t>
            </a:r>
            <a:r>
              <a:rPr lang="en-US" dirty="0" err="1"/>
              <a:t>bottomup</a:t>
            </a:r>
            <a:r>
              <a:rPr lang="en-US" dirty="0"/>
              <a:t> overlap and are almost identical</a:t>
            </a:r>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situating our work)</a:t>
            </a:r>
          </a:p>
          <a:p>
            <a:r>
              <a:rPr lang="en-US" dirty="0"/>
              <a:t>You may be familiar with proof automation in the form of </a:t>
            </a:r>
            <a:r>
              <a:rPr lang="en-US" dirty="0" err="1"/>
              <a:t>Ltac</a:t>
            </a:r>
            <a:r>
              <a:rPr lang="en-US" dirty="0"/>
              <a:t> or Ltac2, or perhaps </a:t>
            </a:r>
            <a:r>
              <a:rPr lang="en-US" dirty="0" err="1"/>
              <a:t>Mtac</a:t>
            </a:r>
            <a:r>
              <a:rPr lang="en-US" dirty="0"/>
              <a:t> or </a:t>
            </a:r>
            <a:r>
              <a:rPr lang="en-US" dirty="0" err="1"/>
              <a:t>MetaCoq</a:t>
            </a:r>
            <a:r>
              <a:rPr lang="en-US" dirty="0"/>
              <a:t>.</a:t>
            </a:r>
          </a:p>
          <a:p>
            <a:r>
              <a:rPr lang="en-US" dirty="0"/>
              <a:t>I want to talk about automation at a slightly different layer.</a:t>
            </a:r>
          </a:p>
          <a:p>
            <a:r>
              <a:rPr lang="en-US" dirty="0"/>
              <a:t>&lt;click&gt; The proof engine is &lt;click&gt; the interface of functions that manipulate proof state that proof scripts are built on top of.</a:t>
            </a:r>
          </a:p>
          <a:p>
            <a:r>
              <a:rPr lang="en-US" dirty="0"/>
              <a:t>You can think of it as the basic </a:t>
            </a:r>
            <a:r>
              <a:rPr lang="en-US" dirty="0" err="1"/>
              <a:t>Ltac</a:t>
            </a:r>
            <a:r>
              <a:rPr lang="en-US" dirty="0"/>
              <a:t> or Ltac2 primitives, or as the OCaml functions underneath them.</a:t>
            </a:r>
          </a:p>
          <a:p>
            <a:r>
              <a:rPr lang="en-US" dirty="0"/>
              <a:t>&lt;click&gt; rewrite is not …</a:t>
            </a:r>
          </a:p>
          <a:p>
            <a:endParaRPr lang="en-US" dirty="0"/>
          </a:p>
          <a:p>
            <a:r>
              <a:rPr lang="en-US" dirty="0"/>
              <a:t>Re want power and incrementality: we shouldn’t have to go outside the proof engine to build proofs</a:t>
            </a:r>
          </a:p>
          <a:p>
            <a:r>
              <a:rPr lang="en-US" dirty="0"/>
              <a:t>Re efficiency: because the performance characteristics of the interface determines performance of tactics built on top</a:t>
            </a:r>
          </a:p>
        </p:txBody>
      </p:sp>
      <p:sp>
        <p:nvSpPr>
          <p:cNvPr id="4" name="Slide Number Placeholder 3"/>
          <p:cNvSpPr>
            <a:spLocks noGrp="1"/>
          </p:cNvSpPr>
          <p:nvPr>
            <p:ph type="sldNum" sz="quarter" idx="5"/>
          </p:nvPr>
        </p:nvSpPr>
        <p:spPr/>
        <p:txBody>
          <a:bodyPr/>
          <a:lstStyle/>
          <a:p>
            <a:fld id="{FFC95CA1-5858-49CA-99A0-66878132C725}" type="slidenum">
              <a:rPr lang="en-US" smtClean="0"/>
              <a:t>5</a:t>
            </a:fld>
            <a:endParaRPr lang="en-US"/>
          </a:p>
        </p:txBody>
      </p:sp>
    </p:spTree>
    <p:extLst>
      <p:ext uri="{BB962C8B-B14F-4D97-AF65-F5344CB8AC3E}">
        <p14:creationId xmlns:p14="http://schemas.microsoft.com/office/powerpoint/2010/main" val="1276481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POPLmark</a:t>
            </a:r>
            <a:r>
              <a:rPr lang="en-US" dirty="0"/>
              <a:t> Challenge was a set of benchmarks for mechanizing the metatheory of programming languages.  It stimulated discussion, collaboration, and progress by providing both a measuring stick and a call to action.</a:t>
            </a:r>
          </a:p>
          <a:p>
            <a:r>
              <a:rPr lang="en-US" dirty="0"/>
              <a:t>Re whack-a-mole: the same bottlenecks in fundamental building blocks keep showing up again and again across various tactics.</a:t>
            </a:r>
          </a:p>
          <a:p>
            <a:r>
              <a:rPr lang="en-US" dirty="0"/>
              <a:t>Note: don't assume people know what </a:t>
            </a:r>
            <a:r>
              <a:rPr lang="en-US" dirty="0" err="1"/>
              <a:t>POPLmark</a:t>
            </a:r>
            <a:r>
              <a:rPr lang="en-US" dirty="0"/>
              <a:t> is (but do mention it)</a:t>
            </a:r>
          </a:p>
          <a:p>
            <a:endParaRPr lang="en-US" dirty="0"/>
          </a:p>
        </p:txBody>
      </p:sp>
      <p:sp>
        <p:nvSpPr>
          <p:cNvPr id="4" name="Slide Number Placeholder 3"/>
          <p:cNvSpPr>
            <a:spLocks noGrp="1"/>
          </p:cNvSpPr>
          <p:nvPr>
            <p:ph type="sldNum" sz="quarter" idx="5"/>
          </p:nvPr>
        </p:nvSpPr>
        <p:spPr/>
        <p:txBody>
          <a:bodyPr/>
          <a:lstStyle/>
          <a:p>
            <a:fld id="{FFC95CA1-5858-49CA-99A0-66878132C725}" type="slidenum">
              <a:rPr lang="en-US" smtClean="0"/>
              <a:t>6</a:t>
            </a:fld>
            <a:endParaRPr lang="en-US"/>
          </a:p>
        </p:txBody>
      </p:sp>
    </p:spTree>
    <p:extLst>
      <p:ext uri="{BB962C8B-B14F-4D97-AF65-F5344CB8AC3E}">
        <p14:creationId xmlns:p14="http://schemas.microsoft.com/office/powerpoint/2010/main" val="129683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issues in Coq are egregious because they’re </a:t>
            </a:r>
            <a:r>
              <a:rPr lang="en-US" dirty="0" err="1"/>
              <a:t>superlinear</a:t>
            </a:r>
            <a:r>
              <a:rPr lang="en-US" dirty="0"/>
              <a:t>.</a:t>
            </a:r>
          </a:p>
          <a:p>
            <a:r>
              <a:rPr lang="en-US" dirty="0"/>
              <a:t>How bad are they?</a:t>
            </a:r>
          </a:p>
          <a:p>
            <a:r>
              <a:rPr lang="en-US" dirty="0"/>
              <a:t>&lt;next&gt;</a:t>
            </a:r>
          </a:p>
        </p:txBody>
      </p:sp>
      <p:sp>
        <p:nvSpPr>
          <p:cNvPr id="4" name="Slide Number Placeholder 3"/>
          <p:cNvSpPr>
            <a:spLocks noGrp="1"/>
          </p:cNvSpPr>
          <p:nvPr>
            <p:ph type="sldNum" sz="quarter" idx="5"/>
          </p:nvPr>
        </p:nvSpPr>
        <p:spPr/>
        <p:txBody>
          <a:bodyPr/>
          <a:lstStyle/>
          <a:p>
            <a:fld id="{FFC95CA1-5858-49CA-99A0-66878132C725}" type="slidenum">
              <a:rPr lang="en-US" smtClean="0"/>
              <a:t>7</a:t>
            </a:fld>
            <a:endParaRPr lang="en-US"/>
          </a:p>
        </p:txBody>
      </p:sp>
    </p:spTree>
    <p:extLst>
      <p:ext uri="{BB962C8B-B14F-4D97-AF65-F5344CB8AC3E}">
        <p14:creationId xmlns:p14="http://schemas.microsoft.com/office/powerpoint/2010/main" val="1251178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issues in Coq are egregious because they’re </a:t>
            </a:r>
            <a:r>
              <a:rPr lang="en-US" dirty="0" err="1"/>
              <a:t>superlinear</a:t>
            </a:r>
            <a:r>
              <a:rPr lang="en-US" dirty="0"/>
              <a:t>.</a:t>
            </a:r>
          </a:p>
          <a:p>
            <a:r>
              <a:rPr lang="en-US" dirty="0"/>
              <a:t>How bad are they?</a:t>
            </a:r>
          </a:p>
          <a:p>
            <a:r>
              <a:rPr lang="en-US" dirty="0"/>
              <a:t>At least 4000 millennia bad!</a:t>
            </a:r>
          </a:p>
          <a:p>
            <a:r>
              <a:rPr lang="en-US" dirty="0"/>
              <a:t>Real world example: here’s a performance plot from one of my PhD projects. </a:t>
            </a:r>
          </a:p>
          <a:p>
            <a:r>
              <a:rPr lang="en-US" dirty="0"/>
              <a:t>The proof script that worked fine on an example of size 2, taking 17 seconds, on an example of size 17, was projected to take over 4,000 millennia!</a:t>
            </a:r>
          </a:p>
          <a:p>
            <a:r>
              <a:rPr lang="en-US" dirty="0"/>
              <a:t>Why?</a:t>
            </a:r>
          </a:p>
        </p:txBody>
      </p:sp>
      <p:sp>
        <p:nvSpPr>
          <p:cNvPr id="4" name="Slide Number Placeholder 3"/>
          <p:cNvSpPr>
            <a:spLocks noGrp="1"/>
          </p:cNvSpPr>
          <p:nvPr>
            <p:ph type="sldNum" sz="quarter" idx="5"/>
          </p:nvPr>
        </p:nvSpPr>
        <p:spPr/>
        <p:txBody>
          <a:bodyPr/>
          <a:lstStyle/>
          <a:p>
            <a:fld id="{FFC95CA1-5858-49CA-99A0-66878132C725}" type="slidenum">
              <a:rPr lang="en-US" smtClean="0"/>
              <a:t>8</a:t>
            </a:fld>
            <a:endParaRPr lang="en-US"/>
          </a:p>
        </p:txBody>
      </p:sp>
    </p:spTree>
    <p:extLst>
      <p:ext uri="{BB962C8B-B14F-4D97-AF65-F5344CB8AC3E}">
        <p14:creationId xmlns:p14="http://schemas.microsoft.com/office/powerpoint/2010/main" val="3360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abstract reflexivity is not doing proof search</a:t>
            </a:r>
          </a:p>
        </p:txBody>
      </p:sp>
      <p:sp>
        <p:nvSpPr>
          <p:cNvPr id="4" name="Slide Number Placeholder 3"/>
          <p:cNvSpPr>
            <a:spLocks noGrp="1"/>
          </p:cNvSpPr>
          <p:nvPr>
            <p:ph type="sldNum" sz="quarter" idx="5"/>
          </p:nvPr>
        </p:nvSpPr>
        <p:spPr/>
        <p:txBody>
          <a:bodyPr/>
          <a:lstStyle/>
          <a:p>
            <a:fld id="{FFC95CA1-5858-49CA-99A0-66878132C725}" type="slidenum">
              <a:rPr lang="en-US" smtClean="0"/>
              <a:t>9</a:t>
            </a:fld>
            <a:endParaRPr lang="en-US"/>
          </a:p>
        </p:txBody>
      </p:sp>
    </p:spTree>
    <p:extLst>
      <p:ext uri="{BB962C8B-B14F-4D97-AF65-F5344CB8AC3E}">
        <p14:creationId xmlns:p14="http://schemas.microsoft.com/office/powerpoint/2010/main" val="327118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28521-15EF-4CF6-8E06-086C5CB4A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D86B93-847F-4B28-BCDA-CBC10CF29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C91DC0-4AE7-469E-8448-8289E472640B}"/>
              </a:ext>
            </a:extLst>
          </p:cNvPr>
          <p:cNvSpPr>
            <a:spLocks noGrp="1"/>
          </p:cNvSpPr>
          <p:nvPr>
            <p:ph type="dt" sz="half" idx="10"/>
          </p:nvPr>
        </p:nvSpPr>
        <p:spPr/>
        <p:txBody>
          <a:bodyPr/>
          <a:lstStyle/>
          <a:p>
            <a:r>
              <a:rPr lang="en-US"/>
              <a:t>Coq Workshop 2022</a:t>
            </a:r>
          </a:p>
        </p:txBody>
      </p:sp>
      <p:sp>
        <p:nvSpPr>
          <p:cNvPr id="5" name="Footer Placeholder 4">
            <a:extLst>
              <a:ext uri="{FF2B5EF4-FFF2-40B4-BE49-F238E27FC236}">
                <a16:creationId xmlns:a16="http://schemas.microsoft.com/office/drawing/2014/main" id="{4355A36F-F50A-4BD2-AB30-29DFE7EC0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AE18F-3923-49D9-A44B-57C7FC5B3E6E}"/>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2613192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8C86-6717-4D9D-A33A-1F28D8AEE1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CDF141-73E9-450E-988A-5B969D4794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378EB-630A-4352-B398-2BA77D8FEBB9}"/>
              </a:ext>
            </a:extLst>
          </p:cNvPr>
          <p:cNvSpPr>
            <a:spLocks noGrp="1"/>
          </p:cNvSpPr>
          <p:nvPr>
            <p:ph type="dt" sz="half" idx="10"/>
          </p:nvPr>
        </p:nvSpPr>
        <p:spPr/>
        <p:txBody>
          <a:bodyPr/>
          <a:lstStyle/>
          <a:p>
            <a:r>
              <a:rPr lang="en-US"/>
              <a:t>Coq Workshop 2022</a:t>
            </a:r>
          </a:p>
        </p:txBody>
      </p:sp>
      <p:sp>
        <p:nvSpPr>
          <p:cNvPr id="5" name="Footer Placeholder 4">
            <a:extLst>
              <a:ext uri="{FF2B5EF4-FFF2-40B4-BE49-F238E27FC236}">
                <a16:creationId xmlns:a16="http://schemas.microsoft.com/office/drawing/2014/main" id="{F8F48866-B98A-4F46-83F9-13D44A024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8FCB4-3904-429D-9812-B8B609F858AA}"/>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2091123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D34E30-BCF0-4D8E-A95F-2C585CBB98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27428-577B-440B-BE2F-A189862D49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98364-14F2-4602-98F7-AB9697A62FDB}"/>
              </a:ext>
            </a:extLst>
          </p:cNvPr>
          <p:cNvSpPr>
            <a:spLocks noGrp="1"/>
          </p:cNvSpPr>
          <p:nvPr>
            <p:ph type="dt" sz="half" idx="10"/>
          </p:nvPr>
        </p:nvSpPr>
        <p:spPr/>
        <p:txBody>
          <a:bodyPr/>
          <a:lstStyle/>
          <a:p>
            <a:r>
              <a:rPr lang="en-US"/>
              <a:t>Coq Workshop 2022</a:t>
            </a:r>
          </a:p>
        </p:txBody>
      </p:sp>
      <p:sp>
        <p:nvSpPr>
          <p:cNvPr id="5" name="Footer Placeholder 4">
            <a:extLst>
              <a:ext uri="{FF2B5EF4-FFF2-40B4-BE49-F238E27FC236}">
                <a16:creationId xmlns:a16="http://schemas.microsoft.com/office/drawing/2014/main" id="{82F3C18E-2F23-4465-BF80-8A9634109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7CDCB-7C94-4870-AD91-1992F73972C1}"/>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288306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D47E7-1AFC-4967-AAE9-87D8B3D67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D1B35-D5E0-4800-8FDC-272DD512B5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9200C-E482-4C0C-B7CA-A5756D6E7531}"/>
              </a:ext>
            </a:extLst>
          </p:cNvPr>
          <p:cNvSpPr>
            <a:spLocks noGrp="1"/>
          </p:cNvSpPr>
          <p:nvPr>
            <p:ph type="dt" sz="half" idx="10"/>
          </p:nvPr>
        </p:nvSpPr>
        <p:spPr/>
        <p:txBody>
          <a:bodyPr/>
          <a:lstStyle/>
          <a:p>
            <a:r>
              <a:rPr lang="en-US"/>
              <a:t>Coq Workshop 2022</a:t>
            </a:r>
          </a:p>
        </p:txBody>
      </p:sp>
      <p:sp>
        <p:nvSpPr>
          <p:cNvPr id="5" name="Footer Placeholder 4">
            <a:extLst>
              <a:ext uri="{FF2B5EF4-FFF2-40B4-BE49-F238E27FC236}">
                <a16:creationId xmlns:a16="http://schemas.microsoft.com/office/drawing/2014/main" id="{2C9F6384-1573-46AA-BC4C-6CB5128C6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7FC53-8B56-4FFE-B7D4-F0963CBCFD68}"/>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42065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E24F-8E92-4C5A-B4AA-5FE6810256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9200BF-273A-4B97-AB99-C703A1E899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72A1A67-D1F7-4F70-BFED-BADE375F8328}"/>
              </a:ext>
            </a:extLst>
          </p:cNvPr>
          <p:cNvSpPr>
            <a:spLocks noGrp="1"/>
          </p:cNvSpPr>
          <p:nvPr>
            <p:ph type="dt" sz="half" idx="10"/>
          </p:nvPr>
        </p:nvSpPr>
        <p:spPr/>
        <p:txBody>
          <a:bodyPr/>
          <a:lstStyle/>
          <a:p>
            <a:r>
              <a:rPr lang="en-US"/>
              <a:t>Coq Workshop 2022</a:t>
            </a:r>
          </a:p>
        </p:txBody>
      </p:sp>
      <p:sp>
        <p:nvSpPr>
          <p:cNvPr id="5" name="Footer Placeholder 4">
            <a:extLst>
              <a:ext uri="{FF2B5EF4-FFF2-40B4-BE49-F238E27FC236}">
                <a16:creationId xmlns:a16="http://schemas.microsoft.com/office/drawing/2014/main" id="{DDEDF511-1ED0-421A-8F7D-6B2DF1851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E52D0-F1C8-4E1B-9E21-3FF7D4DD1A99}"/>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3148573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7983-849D-4D0F-B909-57AEBD5E2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54A30-AF8B-4CA7-97D2-91E1E15050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3BB7D7-B6C4-42EF-8357-37ECB4F267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DC4A4D-29F0-45C1-954A-5AE7FD4A2E09}"/>
              </a:ext>
            </a:extLst>
          </p:cNvPr>
          <p:cNvSpPr>
            <a:spLocks noGrp="1"/>
          </p:cNvSpPr>
          <p:nvPr>
            <p:ph type="dt" sz="half" idx="10"/>
          </p:nvPr>
        </p:nvSpPr>
        <p:spPr/>
        <p:txBody>
          <a:bodyPr/>
          <a:lstStyle/>
          <a:p>
            <a:r>
              <a:rPr lang="en-US"/>
              <a:t>Coq Workshop 2022</a:t>
            </a:r>
          </a:p>
        </p:txBody>
      </p:sp>
      <p:sp>
        <p:nvSpPr>
          <p:cNvPr id="6" name="Footer Placeholder 5">
            <a:extLst>
              <a:ext uri="{FF2B5EF4-FFF2-40B4-BE49-F238E27FC236}">
                <a16:creationId xmlns:a16="http://schemas.microsoft.com/office/drawing/2014/main" id="{D9B2EA1A-BBBE-4924-9D31-25DCE55E6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9BF9D-B65F-4D63-980C-DD908F195CFB}"/>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3502760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3A57-FD0D-4FF0-B21E-3307386881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816D1F-6484-41B3-8575-DCD8FABFD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2B9381-AC7C-4851-991E-853914028B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C7D19F-8AAD-402A-97AB-17A3A4962C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1DED4D-46DD-47E6-9DE5-87961BA0E3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0A19A4-3F3D-4D66-B382-1B9FED0C142C}"/>
              </a:ext>
            </a:extLst>
          </p:cNvPr>
          <p:cNvSpPr>
            <a:spLocks noGrp="1"/>
          </p:cNvSpPr>
          <p:nvPr>
            <p:ph type="dt" sz="half" idx="10"/>
          </p:nvPr>
        </p:nvSpPr>
        <p:spPr/>
        <p:txBody>
          <a:bodyPr/>
          <a:lstStyle/>
          <a:p>
            <a:r>
              <a:rPr lang="en-US"/>
              <a:t>Coq Workshop 2022</a:t>
            </a:r>
          </a:p>
        </p:txBody>
      </p:sp>
      <p:sp>
        <p:nvSpPr>
          <p:cNvPr id="8" name="Footer Placeholder 7">
            <a:extLst>
              <a:ext uri="{FF2B5EF4-FFF2-40B4-BE49-F238E27FC236}">
                <a16:creationId xmlns:a16="http://schemas.microsoft.com/office/drawing/2014/main" id="{278F04E5-D3FA-474E-A853-A26B55B9DB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8BED26-63A3-44FC-A68E-F450E8ADF86D}"/>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3622478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D9EE-95E5-4BEC-8C6C-1DCC6E7A9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39314A-4507-40BC-9791-E7C2B56111FD}"/>
              </a:ext>
            </a:extLst>
          </p:cNvPr>
          <p:cNvSpPr>
            <a:spLocks noGrp="1"/>
          </p:cNvSpPr>
          <p:nvPr>
            <p:ph type="dt" sz="half" idx="10"/>
          </p:nvPr>
        </p:nvSpPr>
        <p:spPr/>
        <p:txBody>
          <a:bodyPr/>
          <a:lstStyle/>
          <a:p>
            <a:r>
              <a:rPr lang="en-US"/>
              <a:t>Coq Workshop 2022</a:t>
            </a:r>
          </a:p>
        </p:txBody>
      </p:sp>
      <p:sp>
        <p:nvSpPr>
          <p:cNvPr id="4" name="Footer Placeholder 3">
            <a:extLst>
              <a:ext uri="{FF2B5EF4-FFF2-40B4-BE49-F238E27FC236}">
                <a16:creationId xmlns:a16="http://schemas.microsoft.com/office/drawing/2014/main" id="{117C9991-4355-44B3-B598-D7C995267A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A8C6FC-B7A0-498D-8E33-4307ECE2F515}"/>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385747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B8C21-9CB3-4F63-9EDA-B869D5FA99B6}"/>
              </a:ext>
            </a:extLst>
          </p:cNvPr>
          <p:cNvSpPr>
            <a:spLocks noGrp="1"/>
          </p:cNvSpPr>
          <p:nvPr>
            <p:ph type="dt" sz="half" idx="10"/>
          </p:nvPr>
        </p:nvSpPr>
        <p:spPr/>
        <p:txBody>
          <a:bodyPr/>
          <a:lstStyle/>
          <a:p>
            <a:r>
              <a:rPr lang="en-US"/>
              <a:t>Coq Workshop 2022</a:t>
            </a:r>
          </a:p>
        </p:txBody>
      </p:sp>
      <p:sp>
        <p:nvSpPr>
          <p:cNvPr id="3" name="Footer Placeholder 2">
            <a:extLst>
              <a:ext uri="{FF2B5EF4-FFF2-40B4-BE49-F238E27FC236}">
                <a16:creationId xmlns:a16="http://schemas.microsoft.com/office/drawing/2014/main" id="{B46ACD6E-4DAB-430F-93DB-460774AF7B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6E4D42-0F92-4E88-891D-F1121290ABFD}"/>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308089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8C4A-176C-43B3-B4B7-11E03B1C4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09527A-FB2D-43C3-8EE0-3328B776B1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650DF4-51F4-4637-94CA-0A439B6E9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9FECE1-E8D4-434C-B067-99CD5FB5A180}"/>
              </a:ext>
            </a:extLst>
          </p:cNvPr>
          <p:cNvSpPr>
            <a:spLocks noGrp="1"/>
          </p:cNvSpPr>
          <p:nvPr>
            <p:ph type="dt" sz="half" idx="10"/>
          </p:nvPr>
        </p:nvSpPr>
        <p:spPr/>
        <p:txBody>
          <a:bodyPr/>
          <a:lstStyle/>
          <a:p>
            <a:r>
              <a:rPr lang="en-US"/>
              <a:t>Coq Workshop 2022</a:t>
            </a:r>
          </a:p>
        </p:txBody>
      </p:sp>
      <p:sp>
        <p:nvSpPr>
          <p:cNvPr id="6" name="Footer Placeholder 5">
            <a:extLst>
              <a:ext uri="{FF2B5EF4-FFF2-40B4-BE49-F238E27FC236}">
                <a16:creationId xmlns:a16="http://schemas.microsoft.com/office/drawing/2014/main" id="{8D2A43F4-59CE-423A-AE50-A31F2BA375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B44B9-F126-4616-9887-38D4E9865F94}"/>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423306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B303-DBA0-4321-9785-2D0B069B9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35FDE4-EE1B-4D1E-8D70-CD2533FED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E7AC7-7A94-4095-BAC6-B707D265E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B0F8D2-A0A9-41A4-8415-D451C2B3CDB2}"/>
              </a:ext>
            </a:extLst>
          </p:cNvPr>
          <p:cNvSpPr>
            <a:spLocks noGrp="1"/>
          </p:cNvSpPr>
          <p:nvPr>
            <p:ph type="dt" sz="half" idx="10"/>
          </p:nvPr>
        </p:nvSpPr>
        <p:spPr/>
        <p:txBody>
          <a:bodyPr/>
          <a:lstStyle/>
          <a:p>
            <a:r>
              <a:rPr lang="en-US"/>
              <a:t>Coq Workshop 2022</a:t>
            </a:r>
          </a:p>
        </p:txBody>
      </p:sp>
      <p:sp>
        <p:nvSpPr>
          <p:cNvPr id="6" name="Footer Placeholder 5">
            <a:extLst>
              <a:ext uri="{FF2B5EF4-FFF2-40B4-BE49-F238E27FC236}">
                <a16:creationId xmlns:a16="http://schemas.microsoft.com/office/drawing/2014/main" id="{37428B46-35FE-4AF8-B46D-1E3A1AFA0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C5DC5-E677-42DA-8B79-BD14D684F8F1}"/>
              </a:ext>
            </a:extLst>
          </p:cNvPr>
          <p:cNvSpPr>
            <a:spLocks noGrp="1"/>
          </p:cNvSpPr>
          <p:nvPr>
            <p:ph type="sldNum" sz="quarter" idx="12"/>
          </p:nvPr>
        </p:nvSpPr>
        <p:spPr/>
        <p:txBody>
          <a:bodyPr/>
          <a:lstStyle/>
          <a:p>
            <a:fld id="{F32DFBC5-074D-4C66-ACEB-F88C760FD44F}" type="slidenum">
              <a:rPr lang="en-US" smtClean="0"/>
              <a:t>‹#›</a:t>
            </a:fld>
            <a:endParaRPr lang="en-US"/>
          </a:p>
        </p:txBody>
      </p:sp>
    </p:spTree>
    <p:extLst>
      <p:ext uri="{BB962C8B-B14F-4D97-AF65-F5344CB8AC3E}">
        <p14:creationId xmlns:p14="http://schemas.microsoft.com/office/powerpoint/2010/main" val="57613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BC55AD-CC6B-450C-98D1-E98252A0F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7C3B08-E6A5-4C3B-A68B-F083D4471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C99D5-9FA5-4D98-A1D4-537D713186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Coq Workshop 2022</a:t>
            </a:r>
          </a:p>
        </p:txBody>
      </p:sp>
      <p:sp>
        <p:nvSpPr>
          <p:cNvPr id="5" name="Footer Placeholder 4">
            <a:extLst>
              <a:ext uri="{FF2B5EF4-FFF2-40B4-BE49-F238E27FC236}">
                <a16:creationId xmlns:a16="http://schemas.microsoft.com/office/drawing/2014/main" id="{08AD7184-B546-4C1B-8CD8-992FC07BEA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14408D-DCEA-4871-B775-C8F872F4C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DFBC5-074D-4C66-ACEB-F88C760FD44F}" type="slidenum">
              <a:rPr lang="en-US" smtClean="0"/>
              <a:t>‹#›</a:t>
            </a:fld>
            <a:endParaRPr lang="en-US"/>
          </a:p>
        </p:txBody>
      </p:sp>
    </p:spTree>
    <p:extLst>
      <p:ext uri="{BB962C8B-B14F-4D97-AF65-F5344CB8AC3E}">
        <p14:creationId xmlns:p14="http://schemas.microsoft.com/office/powerpoint/2010/main" val="380801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oq/coq/issues/1188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coq/coq/pull/374" TargetMode="External"/><Relationship Id="rId5" Type="http://schemas.openxmlformats.org/officeDocument/2006/relationships/hyperlink" Target="https://github.com/coq/coq/issues/16290" TargetMode="External"/><Relationship Id="rId4" Type="http://schemas.openxmlformats.org/officeDocument/2006/relationships/hyperlink" Target="https://github.com/coq/coq/issues/16172"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coq/coq/issues/13708" TargetMode="External"/><Relationship Id="rId13" Type="http://schemas.openxmlformats.org/officeDocument/2006/relationships/hyperlink" Target="https://github.com/coq/coq/issues/10969" TargetMode="External"/><Relationship Id="rId18" Type="http://schemas.openxmlformats.org/officeDocument/2006/relationships/hyperlink" Target="https://github.com/coq/coq/issues/3921" TargetMode="External"/><Relationship Id="rId3" Type="http://schemas.openxmlformats.org/officeDocument/2006/relationships/hyperlink" Target="https://github.com/coq/coq/issues/6101" TargetMode="External"/><Relationship Id="rId21" Type="http://schemas.openxmlformats.org/officeDocument/2006/relationships/hyperlink" Target="https://github.com/coq/coq/issues/15747" TargetMode="External"/><Relationship Id="rId7" Type="http://schemas.openxmlformats.org/officeDocument/2006/relationships/hyperlink" Target="https://github.com/coq/coq/issues/13576" TargetMode="External"/><Relationship Id="rId12" Type="http://schemas.openxmlformats.org/officeDocument/2006/relationships/hyperlink" Target="https://github.com/coq/coq/issues/9287" TargetMode="External"/><Relationship Id="rId17" Type="http://schemas.openxmlformats.org/officeDocument/2006/relationships/hyperlink" Target="https://github.com/coq/coq/issues/3795" TargetMode="External"/><Relationship Id="rId25" Type="http://schemas.openxmlformats.org/officeDocument/2006/relationships/hyperlink" Target="https://github.com/coq/coq/issues/8823" TargetMode="External"/><Relationship Id="rId2" Type="http://schemas.openxmlformats.org/officeDocument/2006/relationships/notesSlide" Target="../notesSlides/notesSlide40.xml"/><Relationship Id="rId16" Type="http://schemas.openxmlformats.org/officeDocument/2006/relationships/hyperlink" Target="https://github.com/coq/coq/issues/15593" TargetMode="External"/><Relationship Id="rId20" Type="http://schemas.openxmlformats.org/officeDocument/2006/relationships/hyperlink" Target="https://github.com/coq/coq/issues/15701" TargetMode="External"/><Relationship Id="rId1" Type="http://schemas.openxmlformats.org/officeDocument/2006/relationships/slideLayout" Target="../slideLayouts/slideLayout2.xml"/><Relationship Id="rId6" Type="http://schemas.openxmlformats.org/officeDocument/2006/relationships/hyperlink" Target="https://github.com/coq/coq/issues/12524" TargetMode="External"/><Relationship Id="rId11" Type="http://schemas.openxmlformats.org/officeDocument/2006/relationships/hyperlink" Target="https://github.com/coq/coq/issues/9286" TargetMode="External"/><Relationship Id="rId24" Type="http://schemas.openxmlformats.org/officeDocument/2006/relationships/hyperlink" Target="https://github.com/coq/coq/issues/4977" TargetMode="External"/><Relationship Id="rId5" Type="http://schemas.openxmlformats.org/officeDocument/2006/relationships/hyperlink" Target="https://github.com/coq/coq/issues/8822" TargetMode="External"/><Relationship Id="rId15" Type="http://schemas.openxmlformats.org/officeDocument/2006/relationships/hyperlink" Target="https://github.com/coq/coq/issues/13346" TargetMode="External"/><Relationship Id="rId23" Type="http://schemas.openxmlformats.org/officeDocument/2006/relationships/hyperlink" Target="https://github.com/coq/coq/issues/14488" TargetMode="External"/><Relationship Id="rId10" Type="http://schemas.openxmlformats.org/officeDocument/2006/relationships/hyperlink" Target="https://github.com/coq/coq/issues/9283" TargetMode="External"/><Relationship Id="rId19" Type="http://schemas.openxmlformats.org/officeDocument/2006/relationships/hyperlink" Target="https://github.com/coq/coq/issues/15596" TargetMode="External"/><Relationship Id="rId4" Type="http://schemas.openxmlformats.org/officeDocument/2006/relationships/hyperlink" Target="https://github.com/coq/coq/issues/8304" TargetMode="External"/><Relationship Id="rId9" Type="http://schemas.openxmlformats.org/officeDocument/2006/relationships/hyperlink" Target="https://github.com/coq/coq/issues/7933" TargetMode="External"/><Relationship Id="rId14" Type="http://schemas.openxmlformats.org/officeDocument/2006/relationships/hyperlink" Target="https://github.com/coq/coq/issues/13338" TargetMode="External"/><Relationship Id="rId22" Type="http://schemas.openxmlformats.org/officeDocument/2006/relationships/hyperlink" Target="https://github.com/coq/coq/issues/11973"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7762-22AD-45B2-B163-FCEBD275AD32}"/>
              </a:ext>
            </a:extLst>
          </p:cNvPr>
          <p:cNvSpPr>
            <a:spLocks noGrp="1"/>
          </p:cNvSpPr>
          <p:nvPr>
            <p:ph type="ctrTitle"/>
          </p:nvPr>
        </p:nvSpPr>
        <p:spPr/>
        <p:txBody>
          <a:bodyPr/>
          <a:lstStyle/>
          <a:p>
            <a:r>
              <a:rPr lang="en-US" dirty="0"/>
              <a:t>10 Years of </a:t>
            </a:r>
            <a:r>
              <a:rPr lang="en-US" dirty="0" err="1"/>
              <a:t>Superlinear</a:t>
            </a:r>
            <a:r>
              <a:rPr lang="en-US" dirty="0"/>
              <a:t> Slowness in Coq</a:t>
            </a:r>
          </a:p>
        </p:txBody>
      </p:sp>
      <p:sp>
        <p:nvSpPr>
          <p:cNvPr id="3" name="Subtitle 2">
            <a:extLst>
              <a:ext uri="{FF2B5EF4-FFF2-40B4-BE49-F238E27FC236}">
                <a16:creationId xmlns:a16="http://schemas.microsoft.com/office/drawing/2014/main" id="{B02DFAAE-77F3-4108-B2F9-372BA37B0343}"/>
              </a:ext>
            </a:extLst>
          </p:cNvPr>
          <p:cNvSpPr>
            <a:spLocks noGrp="1"/>
          </p:cNvSpPr>
          <p:nvPr>
            <p:ph type="subTitle" idx="1"/>
          </p:nvPr>
        </p:nvSpPr>
        <p:spPr/>
        <p:txBody>
          <a:bodyPr/>
          <a:lstStyle/>
          <a:p>
            <a:r>
              <a:rPr lang="en-US" dirty="0"/>
              <a:t>By </a:t>
            </a:r>
            <a:r>
              <a:rPr lang="en-US" b="1" dirty="0"/>
              <a:t>Jason Gross</a:t>
            </a:r>
            <a:r>
              <a:rPr lang="en-US" dirty="0"/>
              <a:t> and Andres </a:t>
            </a:r>
            <a:r>
              <a:rPr lang="en-US" dirty="0" err="1"/>
              <a:t>Erbsen</a:t>
            </a:r>
            <a:endParaRPr lang="en-US" dirty="0"/>
          </a:p>
        </p:txBody>
      </p:sp>
      <p:sp>
        <p:nvSpPr>
          <p:cNvPr id="4" name="Slide Number Placeholder 3">
            <a:extLst>
              <a:ext uri="{FF2B5EF4-FFF2-40B4-BE49-F238E27FC236}">
                <a16:creationId xmlns:a16="http://schemas.microsoft.com/office/drawing/2014/main" id="{77D5F75C-92E1-472E-BA82-9A90FA366368}"/>
              </a:ext>
            </a:extLst>
          </p:cNvPr>
          <p:cNvSpPr>
            <a:spLocks noGrp="1"/>
          </p:cNvSpPr>
          <p:nvPr>
            <p:ph type="sldNum" sz="quarter" idx="12"/>
          </p:nvPr>
        </p:nvSpPr>
        <p:spPr/>
        <p:txBody>
          <a:bodyPr/>
          <a:lstStyle/>
          <a:p>
            <a:fld id="{F32DFBC5-074D-4C66-ACEB-F88C760FD44F}" type="slidenum">
              <a:rPr lang="en-US" smtClean="0"/>
              <a:t>1</a:t>
            </a:fld>
            <a:endParaRPr lang="en-US"/>
          </a:p>
        </p:txBody>
      </p:sp>
      <p:sp>
        <p:nvSpPr>
          <p:cNvPr id="7" name="Date Placeholder 6">
            <a:extLst>
              <a:ext uri="{FF2B5EF4-FFF2-40B4-BE49-F238E27FC236}">
                <a16:creationId xmlns:a16="http://schemas.microsoft.com/office/drawing/2014/main" id="{0F00AEDE-4A97-4824-9AF4-8D7BEB4B499A}"/>
              </a:ext>
            </a:extLst>
          </p:cNvPr>
          <p:cNvSpPr>
            <a:spLocks noGrp="1"/>
          </p:cNvSpPr>
          <p:nvPr>
            <p:ph type="dt" sz="half" idx="10"/>
          </p:nvPr>
        </p:nvSpPr>
        <p:spPr/>
        <p:txBody>
          <a:bodyPr/>
          <a:lstStyle/>
          <a:p>
            <a:r>
              <a:rPr lang="en-US"/>
              <a:t>Coq Workshop 2022</a:t>
            </a:r>
            <a:endParaRPr lang="en-US" dirty="0"/>
          </a:p>
        </p:txBody>
      </p:sp>
      <p:pic>
        <p:nvPicPr>
          <p:cNvPr id="6" name="Graphic 5">
            <a:extLst>
              <a:ext uri="{FF2B5EF4-FFF2-40B4-BE49-F238E27FC236}">
                <a16:creationId xmlns:a16="http://schemas.microsoft.com/office/drawing/2014/main" id="{35B900AF-5D32-4034-B5FB-0DF72759B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518" y="5526369"/>
            <a:ext cx="1604963" cy="829981"/>
          </a:xfrm>
          <a:prstGeom prst="rect">
            <a:avLst/>
          </a:prstGeom>
        </p:spPr>
      </p:pic>
    </p:spTree>
    <p:extLst>
      <p:ext uri="{BB962C8B-B14F-4D97-AF65-F5344CB8AC3E}">
        <p14:creationId xmlns:p14="http://schemas.microsoft.com/office/powerpoint/2010/main" val="4287682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199" y="365125"/>
            <a:ext cx="11353801" cy="1325563"/>
          </a:xfrm>
        </p:spPr>
        <p:txBody>
          <a:bodyPr/>
          <a:lstStyle/>
          <a:p>
            <a:r>
              <a:rPr lang="en-US" dirty="0"/>
              <a:t>What’s Hard About Conversion, By Example</a:t>
            </a:r>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199" y="1825624"/>
            <a:ext cx="11123141" cy="5032375"/>
          </a:xfrm>
        </p:spPr>
        <p:txBody>
          <a:bodyPr>
            <a:noAutofit/>
          </a:bodyPr>
          <a:lstStyle/>
          <a:p>
            <a:pPr marL="0" indent="0">
              <a:buNone/>
            </a:pPr>
            <a:r>
              <a:rPr lang="en-US" dirty="0">
                <a:cs typeface="Courier New" panose="02070309020205020404" pitchFamily="49" charset="0"/>
              </a:rPr>
              <a:t>Let’s unify</a:t>
            </a:r>
          </a:p>
          <a:p>
            <a:pPr marL="0" indent="0" algn="ctr">
              <a:buNone/>
            </a:pPr>
            <a:r>
              <a:rPr lang="en-US" dirty="0">
                <a:latin typeface="Consolas" panose="020B0609020204030204" pitchFamily="49" charset="0"/>
                <a:cs typeface="Courier New" panose="02070309020205020404" pitchFamily="49" charset="0"/>
              </a:rPr>
              <a:t>   fact 10   ≡   10 ⋅ fact 9</a:t>
            </a:r>
          </a:p>
          <a:p>
            <a:pPr marL="0" indent="0">
              <a:buNone/>
            </a:pPr>
            <a:r>
              <a:rPr lang="en-US" dirty="0">
                <a:cs typeface="Courier New" panose="02070309020205020404" pitchFamily="49" charset="0"/>
              </a:rPr>
              <a:t>We have four choices:</a:t>
            </a:r>
          </a:p>
          <a:p>
            <a:pPr marL="0" indent="0">
              <a:buNone/>
            </a:pPr>
            <a:r>
              <a:rPr lang="en-US" dirty="0">
                <a:cs typeface="Courier New" panose="02070309020205020404" pitchFamily="49" charset="0"/>
              </a:rPr>
              <a:t>1. Heuristically reduce factorial on the left one step (desired in this case)</a:t>
            </a:r>
          </a:p>
          <a:p>
            <a:pPr marL="0" indent="0" algn="ctr">
              <a:buNone/>
            </a:pPr>
            <a:r>
              <a:rPr lang="en-US" dirty="0">
                <a:latin typeface="Consolas" panose="020B0609020204030204" pitchFamily="49" charset="0"/>
                <a:cs typeface="Courier New" panose="02070309020205020404" pitchFamily="49" charset="0"/>
              </a:rPr>
              <a:t>10 ⋅ fact 9   ≡   10 ⋅ fact 9</a:t>
            </a:r>
          </a:p>
          <a:p>
            <a:pPr marL="0" indent="0">
              <a:buNone/>
            </a:pPr>
            <a:r>
              <a:rPr lang="en-US" dirty="0">
                <a:cs typeface="Courier New" panose="02070309020205020404" pitchFamily="49" charset="0"/>
              </a:rPr>
              <a:t>2. Heuristically reduce multiplication on the right one step (very bad)</a:t>
            </a:r>
          </a:p>
          <a:p>
            <a:pPr marL="0" indent="0" algn="ctr">
              <a:buNone/>
            </a:pPr>
            <a:r>
              <a:rPr lang="en-US" dirty="0">
                <a:latin typeface="Consolas" panose="020B0609020204030204" pitchFamily="49" charset="0"/>
                <a:cs typeface="Courier New" panose="02070309020205020404" pitchFamily="49" charset="0"/>
              </a:rPr>
              <a:t>fact 10  ≡  fact 9 + 9 ⋅ fact 9</a:t>
            </a:r>
          </a:p>
          <a:p>
            <a:pPr marL="0" indent="0" algn="ctr">
              <a:buNone/>
            </a:pPr>
            <a:r>
              <a:rPr lang="en-US" dirty="0">
                <a:latin typeface="Consolas" panose="020B0609020204030204" pitchFamily="49" charset="0"/>
                <a:cs typeface="Courier New" panose="02070309020205020404" pitchFamily="49" charset="0"/>
              </a:rPr>
              <a:t>         fact 10  ≡  fact 9 + fact 9 + 8 ⋅ fact 9</a:t>
            </a:r>
          </a:p>
          <a:p>
            <a:pPr marL="0" indent="0" algn="ctr">
              <a:buNone/>
            </a:pPr>
            <a:r>
              <a:rPr lang="en-US" dirty="0">
                <a:latin typeface="Courier New" panose="02070309020205020404" pitchFamily="49" charset="0"/>
                <a:cs typeface="Courier New" panose="02070309020205020404" pitchFamily="49" charset="0"/>
              </a:rPr>
              <a:t>…</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10</a:t>
            </a:fld>
            <a:endParaRPr lang="en-US"/>
          </a:p>
        </p:txBody>
      </p:sp>
      <p:sp>
        <p:nvSpPr>
          <p:cNvPr id="8" name="Rectangle 7">
            <a:extLst>
              <a:ext uri="{FF2B5EF4-FFF2-40B4-BE49-F238E27FC236}">
                <a16:creationId xmlns:a16="http://schemas.microsoft.com/office/drawing/2014/main" id="{7CE5BCDC-718A-46E6-B9CE-8AC039DE354F}"/>
              </a:ext>
            </a:extLst>
          </p:cNvPr>
          <p:cNvSpPr/>
          <p:nvPr/>
        </p:nvSpPr>
        <p:spPr>
          <a:xfrm>
            <a:off x="6047749" y="3572244"/>
            <a:ext cx="704039" cy="923330"/>
          </a:xfrm>
          <a:prstGeom prst="rect">
            <a:avLst/>
          </a:prstGeom>
          <a:noFill/>
        </p:spPr>
        <p:txBody>
          <a:bodyPr wrap="none" lIns="91440" tIns="45720" rIns="91440" bIns="45720">
            <a:spAutoFit/>
          </a:bodyPr>
          <a:lstStyle/>
          <a:p>
            <a:pPr algn="ctr"/>
            <a:r>
              <a:rPr lang="en-US" sz="5400" b="1" dirty="0">
                <a:ln w="22225">
                  <a:solidFill>
                    <a:srgbClr val="00B050"/>
                  </a:solidFill>
                  <a:prstDash val="solid"/>
                </a:ln>
                <a:solidFill>
                  <a:srgbClr val="92D050"/>
                </a:solidFill>
              </a:rPr>
              <a:t>✓</a:t>
            </a:r>
            <a:endParaRPr lang="en-US" sz="5400" b="1" cap="none" spc="0" dirty="0">
              <a:ln w="22225">
                <a:solidFill>
                  <a:srgbClr val="00B050"/>
                </a:solidFill>
                <a:prstDash val="solid"/>
              </a:ln>
              <a:solidFill>
                <a:srgbClr val="92D050"/>
              </a:solidFill>
              <a:effectLst/>
            </a:endParaRPr>
          </a:p>
        </p:txBody>
      </p:sp>
    </p:spTree>
    <p:extLst>
      <p:ext uri="{BB962C8B-B14F-4D97-AF65-F5344CB8AC3E}">
        <p14:creationId xmlns:p14="http://schemas.microsoft.com/office/powerpoint/2010/main" val="156879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199" y="365125"/>
            <a:ext cx="11353801" cy="1325563"/>
          </a:xfrm>
        </p:spPr>
        <p:txBody>
          <a:bodyPr/>
          <a:lstStyle/>
          <a:p>
            <a:r>
              <a:rPr lang="en-US" dirty="0"/>
              <a:t>What’s Hard About Conversion, By Example</a:t>
            </a:r>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199" y="1825624"/>
            <a:ext cx="11123141" cy="5032375"/>
          </a:xfrm>
        </p:spPr>
        <p:txBody>
          <a:bodyPr>
            <a:normAutofit/>
          </a:bodyPr>
          <a:lstStyle/>
          <a:p>
            <a:pPr marL="0" indent="0">
              <a:buNone/>
            </a:pPr>
            <a:r>
              <a:rPr lang="en-US" dirty="0">
                <a:cs typeface="Courier New" panose="02070309020205020404" pitchFamily="49" charset="0"/>
              </a:rPr>
              <a:t>Let’s unify</a:t>
            </a:r>
          </a:p>
          <a:p>
            <a:pPr marL="0" indent="0" algn="ctr">
              <a:buNone/>
            </a:pPr>
            <a:r>
              <a:rPr lang="en-US" dirty="0">
                <a:latin typeface="Consolas" panose="020B0609020204030204" pitchFamily="49" charset="0"/>
                <a:cs typeface="Courier New" panose="02070309020205020404" pitchFamily="49" charset="0"/>
              </a:rPr>
              <a:t>   fact 10   ≡   10 ⋅ fact 9</a:t>
            </a:r>
          </a:p>
          <a:p>
            <a:pPr marL="0" indent="0">
              <a:buNone/>
            </a:pPr>
            <a:r>
              <a:rPr lang="en-US" dirty="0">
                <a:cs typeface="Courier New" panose="02070309020205020404" pitchFamily="49" charset="0"/>
              </a:rPr>
              <a:t>We have four choices:</a:t>
            </a:r>
          </a:p>
          <a:p>
            <a:pPr marL="0" indent="0">
              <a:buNone/>
            </a:pPr>
            <a:r>
              <a:rPr lang="en-US" dirty="0">
                <a:cs typeface="Courier New" panose="02070309020205020404" pitchFamily="49" charset="0"/>
              </a:rPr>
              <a:t>1. Heuristically reduce factorial on the left one step (desired in this case)</a:t>
            </a:r>
          </a:p>
          <a:p>
            <a:pPr marL="0" indent="0">
              <a:buNone/>
            </a:pPr>
            <a:r>
              <a:rPr lang="en-US" dirty="0">
                <a:cs typeface="Courier New" panose="02070309020205020404" pitchFamily="49" charset="0"/>
              </a:rPr>
              <a:t>2. Heuristically reduce multiplication on the right one step (very bad)</a:t>
            </a:r>
          </a:p>
          <a:p>
            <a:pPr marL="0" indent="0">
              <a:buNone/>
            </a:pPr>
            <a:r>
              <a:rPr lang="en-US" dirty="0">
                <a:cs typeface="Courier New" panose="02070309020205020404" pitchFamily="49" charset="0"/>
              </a:rPr>
              <a:t>3. Fully reduce both sides (also very slow)</a:t>
            </a:r>
          </a:p>
          <a:p>
            <a:pPr marL="0" indent="0">
              <a:buNone/>
            </a:pPr>
            <a:r>
              <a:rPr lang="en-US" dirty="0">
                <a:cs typeface="Courier New" panose="02070309020205020404" pitchFamily="49" charset="0"/>
              </a:rPr>
              <a:t>4. Demand conversion hints from the user</a:t>
            </a:r>
          </a:p>
          <a:p>
            <a:pPr marL="0" indent="0">
              <a:buNone/>
            </a:pPr>
            <a:endParaRPr lang="en-US" dirty="0">
              <a:cs typeface="Courier New" panose="02070309020205020404" pitchFamily="49" charset="0"/>
            </a:endParaRPr>
          </a:p>
          <a:p>
            <a:pPr marL="0" indent="0">
              <a:buNone/>
            </a:pPr>
            <a:r>
              <a:rPr lang="en-US" dirty="0">
                <a:cs typeface="Courier New" panose="02070309020205020404" pitchFamily="49" charset="0"/>
              </a:rPr>
              <a:t>Unclear what’s best, but (4) should at least be an option.</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11</a:t>
            </a:fld>
            <a:endParaRPr lang="en-US"/>
          </a:p>
        </p:txBody>
      </p:sp>
    </p:spTree>
    <p:extLst>
      <p:ext uri="{BB962C8B-B14F-4D97-AF65-F5344CB8AC3E}">
        <p14:creationId xmlns:p14="http://schemas.microsoft.com/office/powerpoint/2010/main" val="171128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199" y="365125"/>
            <a:ext cx="11353801" cy="1325563"/>
          </a:xfrm>
        </p:spPr>
        <p:txBody>
          <a:bodyPr/>
          <a:lstStyle/>
          <a:p>
            <a:r>
              <a:rPr lang="en-US" dirty="0" err="1"/>
              <a:t>Superlinearity</a:t>
            </a:r>
            <a:r>
              <a:rPr lang="en-US" dirty="0"/>
              <a:t>: </a:t>
            </a:r>
            <a:r>
              <a:rPr lang="en-US" strike="sngStrike" dirty="0"/>
              <a:t>4,000 Millenia</a:t>
            </a:r>
            <a:r>
              <a:rPr lang="en-US" dirty="0"/>
              <a:t> is Too Long!</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12</a:t>
            </a:fld>
            <a:endParaRPr lang="en-US"/>
          </a:p>
        </p:txBody>
      </p:sp>
      <p:graphicFrame>
        <p:nvGraphicFramePr>
          <p:cNvPr id="6" name="Chart 5">
            <a:extLst>
              <a:ext uri="{FF2B5EF4-FFF2-40B4-BE49-F238E27FC236}">
                <a16:creationId xmlns:a16="http://schemas.microsoft.com/office/drawing/2014/main" id="{51248789-EE94-4DFE-A9D8-F7FD6720AB26}"/>
              </a:ext>
            </a:extLst>
          </p:cNvPr>
          <p:cNvGraphicFramePr/>
          <p:nvPr>
            <p:extLst>
              <p:ext uri="{D42A27DB-BD31-4B8C-83A1-F6EECF244321}">
                <p14:modId xmlns:p14="http://schemas.microsoft.com/office/powerpoint/2010/main" val="2071795001"/>
              </p:ext>
            </p:extLst>
          </p:nvPr>
        </p:nvGraphicFramePr>
        <p:xfrm>
          <a:off x="2335503" y="1825624"/>
          <a:ext cx="7520994" cy="4351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401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199" y="365125"/>
            <a:ext cx="11353801" cy="1325563"/>
          </a:xfrm>
        </p:spPr>
        <p:txBody>
          <a:bodyPr/>
          <a:lstStyle/>
          <a:p>
            <a:r>
              <a:rPr lang="en-US" dirty="0" err="1"/>
              <a:t>Superlinearity</a:t>
            </a:r>
            <a:r>
              <a:rPr lang="en-US" dirty="0"/>
              <a:t>: Exponential is Too Slow </a:t>
            </a:r>
            <a:r>
              <a:rPr lang="en-US" dirty="0">
                <a:sym typeface="Wingdings" panose="05000000000000000000" pitchFamily="2" charset="2"/>
              </a:rPr>
              <a:t></a:t>
            </a:r>
            <a:endParaRPr lang="en-US" dirty="0"/>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13</a:t>
            </a:fld>
            <a:endParaRPr lang="en-US"/>
          </a:p>
        </p:txBody>
      </p:sp>
      <p:graphicFrame>
        <p:nvGraphicFramePr>
          <p:cNvPr id="6" name="Chart 5">
            <a:extLst>
              <a:ext uri="{FF2B5EF4-FFF2-40B4-BE49-F238E27FC236}">
                <a16:creationId xmlns:a16="http://schemas.microsoft.com/office/drawing/2014/main" id="{51248789-EE94-4DFE-A9D8-F7FD6720AB26}"/>
              </a:ext>
            </a:extLst>
          </p:cNvPr>
          <p:cNvGraphicFramePr/>
          <p:nvPr>
            <p:extLst>
              <p:ext uri="{D42A27DB-BD31-4B8C-83A1-F6EECF244321}">
                <p14:modId xmlns:p14="http://schemas.microsoft.com/office/powerpoint/2010/main" val="4091393849"/>
              </p:ext>
            </p:extLst>
          </p:nvPr>
        </p:nvGraphicFramePr>
        <p:xfrm>
          <a:off x="2335503" y="1825624"/>
          <a:ext cx="7520994" cy="4351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966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ppt_y+#ppt_h/2"/>
                                          </p:val>
                                        </p:tav>
                                        <p:tav tm="100000">
                                          <p:val>
                                            <p:strVal val="#ppt_y"/>
                                          </p:val>
                                        </p:tav>
                                      </p:tavLst>
                                    </p:anim>
                                    <p:anim calcmode="lin" valueType="num">
                                      <p:cBhvr>
                                        <p:cTn id="9" dur="500" fill="hold"/>
                                        <p:tgtEl>
                                          <p:spTgt spid="6"/>
                                        </p:tgtEl>
                                        <p:attrNameLst>
                                          <p:attrName>ppt_w</p:attrName>
                                        </p:attrNameLst>
                                      </p:cBhvr>
                                      <p:tavLst>
                                        <p:tav tm="0">
                                          <p:val>
                                            <p:strVal val="#ppt_w"/>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p:txBody>
          <a:bodyPr/>
          <a:lstStyle/>
          <a:p>
            <a:r>
              <a:rPr lang="en-US" dirty="0"/>
              <a:t>Conversion is Everywhere</a:t>
            </a:r>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1353800" cy="4351338"/>
          </a:xfrm>
        </p:spPr>
        <p:txBody>
          <a:bodyPr>
            <a:normAutofit fontScale="85000" lnSpcReduction="10000"/>
          </a:bodyPr>
          <a:lstStyle/>
          <a:p>
            <a:r>
              <a:rPr lang="en-US" dirty="0">
                <a:cs typeface="Courier New" panose="02070309020205020404" pitchFamily="49" charset="0"/>
              </a:rPr>
              <a:t>Fixpoint refolding: </a:t>
            </a:r>
            <a:r>
              <a:rPr lang="en-US" dirty="0" err="1">
                <a:latin typeface="Consolas" panose="020B0609020204030204" pitchFamily="49" charset="0"/>
                <a:cs typeface="Courier New" panose="02070309020205020404" pitchFamily="49" charset="0"/>
              </a:rPr>
              <a:t>cbn</a:t>
            </a:r>
            <a:r>
              <a:rPr lang="en-US" dirty="0">
                <a:cs typeface="Courier New" panose="02070309020205020404" pitchFamily="49" charset="0"/>
              </a:rPr>
              <a:t>, </a:t>
            </a:r>
            <a:r>
              <a:rPr lang="en-US" dirty="0" err="1">
                <a:latin typeface="Consolas" panose="020B0609020204030204" pitchFamily="49" charset="0"/>
                <a:cs typeface="Courier New" panose="02070309020205020404" pitchFamily="49" charset="0"/>
              </a:rPr>
              <a:t>simpl</a:t>
            </a:r>
            <a:r>
              <a:rPr lang="en-US" dirty="0">
                <a:cs typeface="Courier New" panose="02070309020205020404" pitchFamily="49" charset="0"/>
              </a:rPr>
              <a:t>, </a:t>
            </a:r>
            <a:r>
              <a:rPr lang="en-US" dirty="0" err="1">
                <a:latin typeface="Consolas" panose="020B0609020204030204" pitchFamily="49" charset="0"/>
                <a:cs typeface="Courier New" panose="02070309020205020404" pitchFamily="49" charset="0"/>
              </a:rPr>
              <a:t>hnf</a:t>
            </a:r>
            <a:r>
              <a:rPr lang="en-US" dirty="0">
                <a:cs typeface="Courier New" panose="02070309020205020404" pitchFamily="49" charset="0"/>
              </a:rPr>
              <a:t>, </a:t>
            </a:r>
            <a:r>
              <a:rPr lang="en-US" dirty="0">
                <a:latin typeface="Consolas" panose="020B0609020204030204" pitchFamily="49" charset="0"/>
                <a:cs typeface="Courier New" panose="02070309020205020404" pitchFamily="49" charset="0"/>
              </a:rPr>
              <a:t>intro</a:t>
            </a:r>
            <a:r>
              <a:rPr lang="en-US" dirty="0">
                <a:cs typeface="Courier New" panose="02070309020205020404" pitchFamily="49" charset="0"/>
              </a:rPr>
              <a:t>, inductive type checking, formerly type inference; performance depends on size of fixpoint body (</a:t>
            </a:r>
            <a:r>
              <a:rPr lang="en-US" dirty="0">
                <a:hlinkClick r:id="rId3"/>
              </a:rPr>
              <a:t>coq/coq#11887</a:t>
            </a:r>
            <a:r>
              <a:rPr lang="en-US" dirty="0"/>
              <a:t>)</a:t>
            </a:r>
            <a:endParaRPr lang="en-US" dirty="0">
              <a:cs typeface="Courier New" panose="02070309020205020404" pitchFamily="49" charset="0"/>
            </a:endParaRPr>
          </a:p>
          <a:p>
            <a:r>
              <a:rPr lang="en-US" dirty="0">
                <a:latin typeface="Consolas" panose="020B0609020204030204" pitchFamily="49" charset="0"/>
                <a:cs typeface="Courier New" panose="02070309020205020404" pitchFamily="49" charset="0"/>
              </a:rPr>
              <a:t>Extraction</a:t>
            </a:r>
            <a:r>
              <a:rPr lang="en-US" dirty="0"/>
              <a:t> (</a:t>
            </a:r>
            <a:r>
              <a:rPr lang="en-US" dirty="0">
                <a:hlinkClick r:id="rId4"/>
              </a:rPr>
              <a:t>coq/coq#16172</a:t>
            </a:r>
            <a:r>
              <a:rPr lang="en-US" dirty="0"/>
              <a:t>)</a:t>
            </a:r>
          </a:p>
          <a:p>
            <a:r>
              <a:rPr lang="en-US" dirty="0">
                <a:latin typeface="Consolas" panose="020B0609020204030204" pitchFamily="49" charset="0"/>
                <a:cs typeface="Courier New" panose="02070309020205020404" pitchFamily="49" charset="0"/>
              </a:rPr>
              <a:t>decide equality</a:t>
            </a:r>
            <a:r>
              <a:rPr lang="en-US" dirty="0"/>
              <a:t> (</a:t>
            </a:r>
            <a:r>
              <a:rPr lang="en-US" dirty="0">
                <a:hlinkClick r:id="rId5"/>
              </a:rPr>
              <a:t>coq/coq#16290</a:t>
            </a:r>
            <a:r>
              <a:rPr lang="en-US" dirty="0"/>
              <a:t>)</a:t>
            </a:r>
          </a:p>
          <a:p>
            <a:r>
              <a:rPr lang="en-US" dirty="0">
                <a:latin typeface="Consolas" panose="020B0609020204030204" pitchFamily="49" charset="0"/>
                <a:cs typeface="Courier New" panose="02070309020205020404" pitchFamily="49" charset="0"/>
              </a:rPr>
              <a:t>set</a:t>
            </a:r>
            <a:r>
              <a:rPr lang="en-US" dirty="0"/>
              <a:t> (occurs modulo unification when there are holes)</a:t>
            </a:r>
          </a:p>
          <a:p>
            <a:r>
              <a:rPr lang="en-US" dirty="0">
                <a:latin typeface="Consolas" panose="020B0609020204030204" pitchFamily="49" charset="0"/>
                <a:cs typeface="Courier New" panose="02070309020205020404" pitchFamily="49" charset="0"/>
              </a:rPr>
              <a:t>destruct</a:t>
            </a:r>
            <a:r>
              <a:rPr lang="en-US" dirty="0"/>
              <a:t> (inductive type extraction, pattern, convoying, </a:t>
            </a:r>
            <a:r>
              <a:rPr lang="en-US" dirty="0" err="1"/>
              <a:t>retypechecking</a:t>
            </a:r>
            <a:r>
              <a:rPr lang="en-US" dirty="0"/>
              <a:t> goal/context; see also </a:t>
            </a:r>
            <a:r>
              <a:rPr lang="en-US" dirty="0">
                <a:hlinkClick r:id="rId6"/>
              </a:rPr>
              <a:t>coq/coq#374</a:t>
            </a:r>
            <a:r>
              <a:rPr lang="en-US" dirty="0"/>
              <a:t>)</a:t>
            </a:r>
          </a:p>
          <a:p>
            <a:r>
              <a:rPr lang="en-US" dirty="0" err="1">
                <a:latin typeface="Consolas" panose="020B0609020204030204" pitchFamily="49" charset="0"/>
                <a:cs typeface="Courier New" panose="02070309020205020404" pitchFamily="49" charset="0"/>
              </a:rPr>
              <a:t>clearbody</a:t>
            </a:r>
            <a:r>
              <a:rPr lang="en-US" dirty="0"/>
              <a:t> (needed to ensure well-typing)</a:t>
            </a:r>
          </a:p>
          <a:p>
            <a:r>
              <a:rPr lang="en-US" dirty="0">
                <a:latin typeface="Consolas" panose="020B0609020204030204" pitchFamily="49" charset="0"/>
                <a:cs typeface="Courier New" panose="02070309020205020404" pitchFamily="49" charset="0"/>
              </a:rPr>
              <a:t>rewrite</a:t>
            </a:r>
            <a:r>
              <a:rPr lang="en-US" dirty="0"/>
              <a:t> (sometimes desirable, but no way to turn off modulo unification/conversion)</a:t>
            </a:r>
          </a:p>
          <a:p>
            <a:r>
              <a:rPr lang="en-US" dirty="0">
                <a:latin typeface="Consolas" panose="020B0609020204030204" pitchFamily="49" charset="0"/>
                <a:cs typeface="Courier New" panose="02070309020205020404" pitchFamily="49" charset="0"/>
              </a:rPr>
              <a:t>apply</a:t>
            </a:r>
            <a:r>
              <a:rPr lang="en-US" dirty="0"/>
              <a:t> (often desirable, but hard to control)</a:t>
            </a:r>
          </a:p>
          <a:p>
            <a:pPr marL="0" indent="0">
              <a:buNone/>
            </a:pPr>
            <a:r>
              <a:rPr lang="en-US" dirty="0"/>
              <a:t>…</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14</a:t>
            </a:fld>
            <a:endParaRPr lang="en-US"/>
          </a:p>
        </p:txBody>
      </p:sp>
    </p:spTree>
    <p:extLst>
      <p:ext uri="{BB962C8B-B14F-4D97-AF65-F5344CB8AC3E}">
        <p14:creationId xmlns:p14="http://schemas.microsoft.com/office/powerpoint/2010/main" val="37949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199" y="1825625"/>
            <a:ext cx="11889259" cy="4351338"/>
          </a:xfrm>
        </p:spPr>
        <p:txBody>
          <a:bodyPr>
            <a:noAutofit/>
          </a:bodyPr>
          <a:lstStyle/>
          <a:p>
            <a:pPr marL="0" indent="0">
              <a:buNone/>
            </a:pPr>
            <a:r>
              <a:rPr lang="en-US" dirty="0"/>
              <a:t>Setup: Imperative code inside weakest precondition (wp) predicate</a:t>
            </a:r>
          </a:p>
          <a:p>
            <a:pPr marL="0" indent="0">
              <a:buNone/>
            </a:pPr>
            <a:r>
              <a:rPr lang="en-US" dirty="0">
                <a:solidFill>
                  <a:srgbClr val="E88139"/>
                </a:solidFill>
                <a:latin typeface="Consolas" panose="020B0609020204030204" pitchFamily="49" charset="0"/>
                <a:cs typeface="Courier New" panose="02070309020205020404" pitchFamily="49" charset="0"/>
              </a:rPr>
              <a:t>Theorem</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my_function_correct</a:t>
            </a:r>
            <a:r>
              <a:rPr lang="en-US" dirty="0">
                <a:latin typeface="Consolas" panose="020B0609020204030204" pitchFamily="49" charset="0"/>
                <a:cs typeface="Courier New" panose="02070309020205020404" pitchFamily="49" charset="0"/>
              </a:rPr>
              <a:t> : </a:t>
            </a:r>
            <a:r>
              <a:rPr lang="en-US" dirty="0" err="1">
                <a:solidFill>
                  <a:srgbClr val="D73A49"/>
                </a:solidFill>
                <a:latin typeface="Consolas" panose="020B0609020204030204" pitchFamily="49" charset="0"/>
                <a:cs typeface="Courier New" panose="02070309020205020404" pitchFamily="49" charset="0"/>
              </a:rPr>
              <a:t>forall</a:t>
            </a:r>
            <a:r>
              <a:rPr lang="en-US" dirty="0">
                <a:latin typeface="Consolas" panose="020B0609020204030204" pitchFamily="49" charset="0"/>
                <a:cs typeface="Courier New" panose="02070309020205020404" pitchFamily="49" charset="0"/>
              </a:rPr>
              <a:t> state,</a:t>
            </a:r>
          </a:p>
          <a:p>
            <a:pPr marL="0" indent="0">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my_precondition</a:t>
            </a:r>
            <a:r>
              <a:rPr lang="en-US" dirty="0">
                <a:latin typeface="Consolas" panose="020B0609020204030204" pitchFamily="49" charset="0"/>
                <a:cs typeface="Courier New" panose="02070309020205020404" pitchFamily="49" charset="0"/>
              </a:rPr>
              <a:t> state</a:t>
            </a:r>
          </a:p>
          <a:p>
            <a:pPr marL="0" indent="0">
              <a:buNone/>
            </a:pP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weakest_precondition</a:t>
            </a:r>
            <a:r>
              <a:rPr lang="en-US" dirty="0">
                <a:latin typeface="Consolas" panose="020B0609020204030204" pitchFamily="49" charset="0"/>
                <a:cs typeface="Courier New" panose="02070309020205020404" pitchFamily="49" charset="0"/>
              </a:rPr>
              <a:t> state </a:t>
            </a:r>
            <a:r>
              <a:rPr lang="en-US" dirty="0" err="1">
                <a:latin typeface="Consolas" panose="020B0609020204030204" pitchFamily="49" charset="0"/>
                <a:cs typeface="Courier New" panose="02070309020205020404" pitchFamily="49" charset="0"/>
              </a:rPr>
              <a:t>my_function</a:t>
            </a:r>
            <a:r>
              <a:rPr lang="en-US" dirty="0">
                <a:latin typeface="Consolas" panose="020B0609020204030204" pitchFamily="49" charset="0"/>
                <a:cs typeface="Courier New" panose="02070309020205020404" pitchFamily="49" charset="0"/>
              </a:rPr>
              <a:t> postcondition.</a:t>
            </a:r>
          </a:p>
          <a:p>
            <a:pPr marL="0" indent="0">
              <a:buNone/>
            </a:pP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15</a:t>
            </a:fld>
            <a:endParaRPr lang="en-US"/>
          </a:p>
        </p:txBody>
      </p:sp>
    </p:spTree>
    <p:extLst>
      <p:ext uri="{BB962C8B-B14F-4D97-AF65-F5344CB8AC3E}">
        <p14:creationId xmlns:p14="http://schemas.microsoft.com/office/powerpoint/2010/main" val="1883900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2">
            <a:noAutofit/>
          </a:bodyPr>
          <a:lstStyle/>
          <a:p>
            <a:pPr marL="0" indent="0">
              <a:buNone/>
            </a:pPr>
            <a:r>
              <a:rPr lang="en-US" dirty="0"/>
              <a:t>Real example: verifying chacha20</a:t>
            </a:r>
          </a:p>
          <a:p>
            <a:pPr marL="0" indent="0">
              <a:spcBef>
                <a:spcPts val="0"/>
              </a:spcBef>
              <a:buNone/>
            </a:pPr>
            <a:r>
              <a:rPr lang="en-US" sz="1400" dirty="0" err="1">
                <a:latin typeface="Consolas" panose="020B0609020204030204" pitchFamily="49" charset="0"/>
              </a:rPr>
              <a:t>my_function</a:t>
            </a:r>
            <a:r>
              <a:rPr lang="en-US" sz="1400" dirty="0">
                <a:latin typeface="Consolas" panose="020B0609020204030204" pitchFamily="49" charset="0"/>
              </a:rPr>
              <a:t> := …; </a:t>
            </a:r>
            <a:r>
              <a:rPr lang="en-US" sz="1400" dirty="0" err="1">
                <a:latin typeface="Consolas" panose="020B0609020204030204" pitchFamily="49" charset="0"/>
              </a:rPr>
              <a:t>i</a:t>
            </a:r>
            <a:r>
              <a:rPr lang="en-US" sz="1400" dirty="0">
                <a:latin typeface="Consolas" panose="020B0609020204030204" pitchFamily="49" charset="0"/>
              </a:rPr>
              <a:t> = 0; while (</a:t>
            </a:r>
            <a:r>
              <a:rPr lang="en-US" sz="1400" dirty="0" err="1">
                <a:latin typeface="Consolas" panose="020B0609020204030204" pitchFamily="49" charset="0"/>
              </a:rPr>
              <a:t>i</a:t>
            </a:r>
            <a:r>
              <a:rPr lang="en-US" sz="1400" dirty="0">
                <a:latin typeface="Consolas" panose="020B0609020204030204" pitchFamily="49" charset="0"/>
              </a:rPr>
              <a:t> &lt; 10) { </a:t>
            </a:r>
            <a:r>
              <a:rPr lang="en-US" sz="1400" dirty="0" err="1">
                <a:latin typeface="Consolas" panose="020B0609020204030204" pitchFamily="49" charset="0"/>
              </a:rPr>
              <a:t>i</a:t>
            </a:r>
            <a:r>
              <a:rPr lang="en-US" sz="1400" dirty="0">
                <a:latin typeface="Consolas" panose="020B0609020204030204" pitchFamily="49" charset="0"/>
              </a:rPr>
              <a:t> += 1;</a:t>
            </a:r>
          </a:p>
          <a:p>
            <a:pPr marL="0" indent="0">
              <a:spcBef>
                <a:spcPts val="0"/>
              </a:spcBef>
              <a:buNone/>
            </a:pPr>
            <a:r>
              <a:rPr lang="en-US" sz="1400" dirty="0">
                <a:latin typeface="Consolas" panose="020B0609020204030204" pitchFamily="49" charset="0"/>
              </a:rPr>
              <a:t>    x0  += x4 ; x12 ^= x0 ; x12 &lt;&lt;&lt;= 16;</a:t>
            </a:r>
          </a:p>
          <a:p>
            <a:pPr marL="0" indent="0">
              <a:spcBef>
                <a:spcPts val="0"/>
              </a:spcBef>
              <a:buNone/>
            </a:pPr>
            <a:r>
              <a:rPr lang="en-US" sz="1400" dirty="0">
                <a:latin typeface="Consolas" panose="020B0609020204030204" pitchFamily="49" charset="0"/>
              </a:rPr>
              <a:t>    x8  += x12; x4  ^= x8 ; x4  &lt;&lt;&lt;= 12;</a:t>
            </a:r>
          </a:p>
          <a:p>
            <a:pPr marL="0" indent="0">
              <a:spcBef>
                <a:spcPts val="0"/>
              </a:spcBef>
              <a:buNone/>
            </a:pPr>
            <a:r>
              <a:rPr lang="en-US" sz="1400" dirty="0">
                <a:latin typeface="Consolas" panose="020B0609020204030204" pitchFamily="49" charset="0"/>
              </a:rPr>
              <a:t>    x0  += x4 ; x12 ^= x0 ; x12 &lt;&lt;&lt;= 8;</a:t>
            </a:r>
          </a:p>
          <a:p>
            <a:pPr marL="0" indent="0">
              <a:spcBef>
                <a:spcPts val="0"/>
              </a:spcBef>
              <a:buNone/>
            </a:pPr>
            <a:r>
              <a:rPr lang="en-US" sz="1400" dirty="0">
                <a:latin typeface="Consolas" panose="020B0609020204030204" pitchFamily="49" charset="0"/>
              </a:rPr>
              <a:t>    x8  += x12; x4  ^= x8 ; x4  &lt;&lt;&lt;= 7;</a:t>
            </a:r>
            <a:br>
              <a:rPr lang="en-US" sz="1400" dirty="0">
                <a:latin typeface="Consolas" panose="020B0609020204030204" pitchFamily="49" charset="0"/>
              </a:rPr>
            </a:br>
            <a:endParaRPr lang="en-US" sz="1400" dirty="0">
              <a:latin typeface="Consolas" panose="020B06090202040302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x1  += x5 ; x13 ^= x1 ; x13 &lt;&lt;&lt;= 16;</a:t>
            </a:r>
          </a:p>
          <a:p>
            <a:pPr marL="0" indent="0">
              <a:spcBef>
                <a:spcPts val="0"/>
              </a:spcBef>
              <a:buNone/>
            </a:pPr>
            <a:r>
              <a:rPr lang="en-US" sz="1400" dirty="0">
                <a:latin typeface="Consolas" panose="020B0609020204030204" pitchFamily="49" charset="0"/>
                <a:cs typeface="Courier New" panose="02070309020205020404" pitchFamily="49" charset="0"/>
              </a:rPr>
              <a:t>    x9  += x13; x5  ^= x9 ; x5  &lt;&lt;&lt;= 12;</a:t>
            </a:r>
          </a:p>
          <a:p>
            <a:pPr marL="0" indent="0">
              <a:spcBef>
                <a:spcPts val="0"/>
              </a:spcBef>
              <a:buNone/>
            </a:pPr>
            <a:r>
              <a:rPr lang="en-US" sz="1400" dirty="0">
                <a:latin typeface="Consolas" panose="020B0609020204030204" pitchFamily="49" charset="0"/>
                <a:cs typeface="Courier New" panose="02070309020205020404" pitchFamily="49" charset="0"/>
              </a:rPr>
              <a:t>    x1  += x5 ; x13 ^= x1 ; x13 &lt;&lt;&lt;= 8;</a:t>
            </a:r>
          </a:p>
          <a:p>
            <a:pPr marL="0" indent="0">
              <a:spcBef>
                <a:spcPts val="0"/>
              </a:spcBef>
              <a:buNone/>
            </a:pPr>
            <a:r>
              <a:rPr lang="en-US" sz="1400" dirty="0">
                <a:latin typeface="Consolas" panose="020B0609020204030204" pitchFamily="49" charset="0"/>
                <a:cs typeface="Courier New" panose="02070309020205020404" pitchFamily="49" charset="0"/>
              </a:rPr>
              <a:t>    x9  += x13; x5  ^= x9 ; x5  &lt;&lt;&lt;= 7;</a:t>
            </a: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x2  += x6 ; x14 ^= x2 ; x14 &lt;&lt;&lt;= 16;</a:t>
            </a:r>
          </a:p>
          <a:p>
            <a:pPr marL="0" indent="0">
              <a:spcBef>
                <a:spcPts val="0"/>
              </a:spcBef>
              <a:buNone/>
            </a:pPr>
            <a:r>
              <a:rPr lang="en-US" sz="1400" dirty="0">
                <a:latin typeface="Consolas" panose="020B0609020204030204" pitchFamily="49" charset="0"/>
                <a:cs typeface="Courier New" panose="02070309020205020404" pitchFamily="49" charset="0"/>
              </a:rPr>
              <a:t>    x10 += x14; x6  ^= x10; x6  &lt;&lt;&lt;= 12;</a:t>
            </a:r>
          </a:p>
          <a:p>
            <a:pPr marL="0" indent="0">
              <a:spcBef>
                <a:spcPts val="0"/>
              </a:spcBef>
              <a:buNone/>
            </a:pPr>
            <a:r>
              <a:rPr lang="en-US" sz="1400" dirty="0">
                <a:latin typeface="Consolas" panose="020B0609020204030204" pitchFamily="49" charset="0"/>
                <a:cs typeface="Courier New" panose="02070309020205020404" pitchFamily="49" charset="0"/>
              </a:rPr>
              <a:t>    x2  += x6 ; x14 ^= x2 ; x14 &lt;&lt;&lt;= 8;</a:t>
            </a:r>
          </a:p>
          <a:p>
            <a:pPr marL="0" indent="0">
              <a:spcBef>
                <a:spcPts val="0"/>
              </a:spcBef>
              <a:buNone/>
            </a:pPr>
            <a:r>
              <a:rPr lang="en-US" sz="1400" dirty="0">
                <a:latin typeface="Consolas" panose="020B0609020204030204" pitchFamily="49" charset="0"/>
                <a:cs typeface="Courier New" panose="02070309020205020404" pitchFamily="49" charset="0"/>
              </a:rPr>
              <a:t>    x10 += x14; x6  ^= x10; x6  &lt;&lt;&lt;= 7;</a:t>
            </a: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x3  += x7 ; x15 ^= x3 ; x15 &lt;&lt;&lt;= 16;</a:t>
            </a:r>
          </a:p>
          <a:p>
            <a:pPr marL="0" indent="0">
              <a:spcBef>
                <a:spcPts val="0"/>
              </a:spcBef>
              <a:buNone/>
            </a:pPr>
            <a:r>
              <a:rPr lang="en-US" sz="1400" dirty="0">
                <a:latin typeface="Consolas" panose="020B0609020204030204" pitchFamily="49" charset="0"/>
                <a:cs typeface="Courier New" panose="02070309020205020404" pitchFamily="49" charset="0"/>
              </a:rPr>
              <a:t>    x11 += x15; x7  ^= x11; x7  &lt;&lt;&lt;= 12;</a:t>
            </a:r>
          </a:p>
          <a:p>
            <a:pPr marL="0" indent="0">
              <a:spcBef>
                <a:spcPts val="0"/>
              </a:spcBef>
              <a:buNone/>
            </a:pPr>
            <a:r>
              <a:rPr lang="en-US" sz="1400" dirty="0">
                <a:latin typeface="Consolas" panose="020B0609020204030204" pitchFamily="49" charset="0"/>
                <a:cs typeface="Courier New" panose="02070309020205020404" pitchFamily="49" charset="0"/>
              </a:rPr>
              <a:t>    x3  += x7 ; x15 ^= x3 ; x15 &lt;&lt;&lt;= 8;</a:t>
            </a:r>
          </a:p>
          <a:p>
            <a:pPr marL="0" indent="0">
              <a:spcBef>
                <a:spcPts val="0"/>
              </a:spcBef>
              <a:buNone/>
            </a:pPr>
            <a:r>
              <a:rPr lang="en-US" sz="1400" dirty="0">
                <a:latin typeface="Consolas" panose="020B0609020204030204" pitchFamily="49" charset="0"/>
                <a:cs typeface="Courier New" panose="02070309020205020404" pitchFamily="49" charset="0"/>
              </a:rPr>
              <a:t>    x11 += x15; x7  ^= x11; x7  &lt;&lt;&lt;= 7;</a:t>
            </a: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x0  += x5 ; x15 ^= x0 ; x15 &lt;&lt;&lt;= 16;</a:t>
            </a:r>
          </a:p>
          <a:p>
            <a:pPr marL="0" indent="0">
              <a:spcBef>
                <a:spcPts val="0"/>
              </a:spcBef>
              <a:buNone/>
            </a:pPr>
            <a:r>
              <a:rPr lang="en-US" sz="1400" dirty="0">
                <a:latin typeface="Consolas" panose="020B0609020204030204" pitchFamily="49" charset="0"/>
                <a:cs typeface="Courier New" panose="02070309020205020404" pitchFamily="49" charset="0"/>
              </a:rPr>
              <a:t>    x10 += x15; x5  ^= x10; x5  &lt;&lt;&lt;= 12;</a:t>
            </a:r>
          </a:p>
          <a:p>
            <a:pPr marL="0" indent="0">
              <a:spcBef>
                <a:spcPts val="0"/>
              </a:spcBef>
              <a:buNone/>
            </a:pPr>
            <a:r>
              <a:rPr lang="en-US" sz="1400" dirty="0">
                <a:latin typeface="Consolas" panose="020B0609020204030204" pitchFamily="49" charset="0"/>
                <a:cs typeface="Courier New" panose="02070309020205020404" pitchFamily="49" charset="0"/>
              </a:rPr>
              <a:t>    x0  += x5 ; x15 ^= x0 ; x15 &lt;&lt;&lt;= 8;</a:t>
            </a:r>
          </a:p>
          <a:p>
            <a:pPr marL="0" indent="0">
              <a:spcBef>
                <a:spcPts val="0"/>
              </a:spcBef>
              <a:buNone/>
            </a:pPr>
            <a:r>
              <a:rPr lang="en-US" sz="1400" dirty="0">
                <a:latin typeface="Consolas" panose="020B0609020204030204" pitchFamily="49" charset="0"/>
                <a:cs typeface="Courier New" panose="02070309020205020404" pitchFamily="49" charset="0"/>
              </a:rPr>
              <a:t>    x10 += x15; x5  ^= x10; x5  &lt;&lt;&lt;= 7;</a:t>
            </a: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x1  += x6 ; x12 ^= x1 ; x12 &lt;&lt;&lt;= 16;</a:t>
            </a:r>
          </a:p>
          <a:p>
            <a:pPr marL="0" indent="0">
              <a:spcBef>
                <a:spcPts val="0"/>
              </a:spcBef>
              <a:buNone/>
            </a:pPr>
            <a:r>
              <a:rPr lang="en-US" sz="1400" dirty="0">
                <a:latin typeface="Consolas" panose="020B0609020204030204" pitchFamily="49" charset="0"/>
                <a:cs typeface="Courier New" panose="02070309020205020404" pitchFamily="49" charset="0"/>
              </a:rPr>
              <a:t>    x11 += x12; x6  ^= x11; x6  &lt;&lt;&lt;= 12;</a:t>
            </a:r>
          </a:p>
          <a:p>
            <a:pPr marL="0" indent="0">
              <a:spcBef>
                <a:spcPts val="0"/>
              </a:spcBef>
              <a:buNone/>
            </a:pPr>
            <a:r>
              <a:rPr lang="en-US" sz="1400" dirty="0">
                <a:latin typeface="Consolas" panose="020B0609020204030204" pitchFamily="49" charset="0"/>
                <a:cs typeface="Courier New" panose="02070309020205020404" pitchFamily="49" charset="0"/>
              </a:rPr>
              <a:t>    x1  += x6 ; x12 ^= x1 ; x12 &lt;&lt;&lt;= 8;</a:t>
            </a:r>
          </a:p>
          <a:p>
            <a:pPr marL="0" indent="0">
              <a:spcBef>
                <a:spcPts val="0"/>
              </a:spcBef>
              <a:buNone/>
            </a:pPr>
            <a:r>
              <a:rPr lang="en-US" sz="1400" dirty="0">
                <a:latin typeface="Consolas" panose="020B0609020204030204" pitchFamily="49" charset="0"/>
                <a:cs typeface="Courier New" panose="02070309020205020404" pitchFamily="49" charset="0"/>
              </a:rPr>
              <a:t>    x11 += x12; x6  ^= x11; x6  &lt;&lt;&lt;= 7;</a:t>
            </a: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x2  += x7 ; x13 ^= x2 ; x13 &lt;&lt;&lt;= 16;</a:t>
            </a:r>
          </a:p>
          <a:p>
            <a:pPr marL="0" indent="0">
              <a:spcBef>
                <a:spcPts val="0"/>
              </a:spcBef>
              <a:buNone/>
            </a:pPr>
            <a:r>
              <a:rPr lang="en-US" sz="1400" dirty="0">
                <a:latin typeface="Consolas" panose="020B0609020204030204" pitchFamily="49" charset="0"/>
                <a:cs typeface="Courier New" panose="02070309020205020404" pitchFamily="49" charset="0"/>
              </a:rPr>
              <a:t>    x8  += x13; x7  ^= x8 ; x7  &lt;&lt;&lt;= 12;</a:t>
            </a:r>
          </a:p>
          <a:p>
            <a:pPr marL="0" indent="0">
              <a:spcBef>
                <a:spcPts val="0"/>
              </a:spcBef>
              <a:buNone/>
            </a:pPr>
            <a:r>
              <a:rPr lang="en-US" sz="1400" dirty="0">
                <a:latin typeface="Consolas" panose="020B0609020204030204" pitchFamily="49" charset="0"/>
                <a:cs typeface="Courier New" panose="02070309020205020404" pitchFamily="49" charset="0"/>
              </a:rPr>
              <a:t>    x2  += x7 ; x13 ^= x2 ; x13 &lt;&lt;&lt;= 8;</a:t>
            </a:r>
          </a:p>
          <a:p>
            <a:pPr marL="0" indent="0">
              <a:spcBef>
                <a:spcPts val="0"/>
              </a:spcBef>
              <a:buNone/>
            </a:pPr>
            <a:r>
              <a:rPr lang="en-US" sz="1400" dirty="0">
                <a:latin typeface="Consolas" panose="020B0609020204030204" pitchFamily="49" charset="0"/>
                <a:cs typeface="Courier New" panose="02070309020205020404" pitchFamily="49" charset="0"/>
              </a:rPr>
              <a:t>    x8  += x13; x7  ^= x8 ; x7  &lt;&lt;&lt;= 7;</a:t>
            </a:r>
          </a:p>
          <a:p>
            <a:pPr marL="0" indent="0">
              <a:spcBef>
                <a:spcPts val="0"/>
              </a:spcBef>
              <a:buNone/>
            </a:pPr>
            <a:endParaRPr lang="en-US" sz="1400" dirty="0">
              <a:latin typeface="Consolas" panose="020B0609020204030204" pitchFamily="49" charset="0"/>
              <a:cs typeface="Courier New" panose="02070309020205020404" pitchFamily="49" charset="0"/>
            </a:endParaRPr>
          </a:p>
          <a:p>
            <a:pPr marL="0" indent="0">
              <a:spcBef>
                <a:spcPts val="0"/>
              </a:spcBef>
              <a:buNone/>
            </a:pPr>
            <a:r>
              <a:rPr lang="en-US" sz="1400" dirty="0">
                <a:latin typeface="Consolas" panose="020B0609020204030204" pitchFamily="49" charset="0"/>
                <a:cs typeface="Courier New" panose="02070309020205020404" pitchFamily="49" charset="0"/>
              </a:rPr>
              <a:t>    x3  += x4 ; x14 ^= x3 ; x14 &lt;&lt;&lt;= 16;</a:t>
            </a:r>
          </a:p>
          <a:p>
            <a:pPr marL="0" indent="0">
              <a:spcBef>
                <a:spcPts val="0"/>
              </a:spcBef>
              <a:buNone/>
            </a:pPr>
            <a:r>
              <a:rPr lang="en-US" sz="1400" dirty="0">
                <a:latin typeface="Consolas" panose="020B0609020204030204" pitchFamily="49" charset="0"/>
                <a:cs typeface="Courier New" panose="02070309020205020404" pitchFamily="49" charset="0"/>
              </a:rPr>
              <a:t>    x9  += x14; x4  ^= x9 ; x4  &lt;&lt;&lt;= 12;</a:t>
            </a:r>
          </a:p>
          <a:p>
            <a:pPr marL="0" indent="0">
              <a:spcBef>
                <a:spcPts val="0"/>
              </a:spcBef>
              <a:buNone/>
            </a:pPr>
            <a:r>
              <a:rPr lang="en-US" sz="1400" dirty="0">
                <a:latin typeface="Consolas" panose="020B0609020204030204" pitchFamily="49" charset="0"/>
                <a:cs typeface="Courier New" panose="02070309020205020404" pitchFamily="49" charset="0"/>
              </a:rPr>
              <a:t>    x3  += x4 ; x14 ^= x3 ; x14 &lt;&lt;&lt;= 8;</a:t>
            </a:r>
          </a:p>
          <a:p>
            <a:pPr marL="0" indent="0">
              <a:spcBef>
                <a:spcPts val="0"/>
              </a:spcBef>
              <a:buNone/>
            </a:pPr>
            <a:r>
              <a:rPr lang="en-US" sz="1400" dirty="0">
                <a:latin typeface="Consolas" panose="020B0609020204030204" pitchFamily="49" charset="0"/>
                <a:cs typeface="Courier New" panose="02070309020205020404" pitchFamily="49" charset="0"/>
              </a:rPr>
              <a:t>    x9  += x14; x4  ^= x9 ; x4  &lt;&lt;&lt;= 7;</a:t>
            </a:r>
          </a:p>
          <a:p>
            <a:pPr marL="0" indent="0">
              <a:spcBef>
                <a:spcPts val="0"/>
              </a:spcBef>
              <a:buNone/>
            </a:pPr>
            <a:r>
              <a:rPr lang="en-US" sz="1400" dirty="0">
                <a:latin typeface="Consolas" panose="020B0609020204030204" pitchFamily="49" charset="0"/>
                <a:cs typeface="Courier New" panose="02070309020205020404" pitchFamily="49" charset="0"/>
              </a:rPr>
              <a:t>} … </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16</a:t>
            </a:fld>
            <a:endParaRPr lang="en-US"/>
          </a:p>
        </p:txBody>
      </p:sp>
    </p:spTree>
    <p:extLst>
      <p:ext uri="{BB962C8B-B14F-4D97-AF65-F5344CB8AC3E}">
        <p14:creationId xmlns:p14="http://schemas.microsoft.com/office/powerpoint/2010/main" val="2300055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latin typeface="Consolas" panose="020B0609020204030204" pitchFamily="49" charset="0"/>
                  </a:rPr>
                  <a:t>…</a:t>
                </a:r>
              </a:p>
              <a:p>
                <a:pPr marL="0" indent="0">
                  <a:buNone/>
                </a:pPr>
                <a:r>
                  <a:rPr lang="en-US" dirty="0" err="1">
                    <a:latin typeface="Consolas" panose="020B0609020204030204" pitchFamily="49" charset="0"/>
                  </a:rPr>
                  <a:t>st</a:t>
                </a:r>
                <a:r>
                  <a:rPr lang="en-US" dirty="0">
                    <a:latin typeface="Consolas" panose="020B0609020204030204" pitchFamily="49" charset="0"/>
                  </a:rPr>
                  <a:t>₀ := …</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p>
              <a:p>
                <a:pPr marL="0" indent="0">
                  <a:buNone/>
                </a:pPr>
                <a:r>
                  <a:rPr lang="en-US" b="0" dirty="0">
                    <a:latin typeface="Consolas" panose="020B0609020204030204" pitchFamily="49" charset="0"/>
                  </a:rPr>
                  <a:t>wp</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nor/>
                              </m:rPr>
                              <a:rPr lang="en-US" sz="1200" b="0" i="0" smtClean="0">
                                <a:latin typeface="Consolas" panose="020B0609020204030204" pitchFamily="49" charset="0"/>
                              </a:rPr>
                              <m:t>st</m:t>
                            </m:r>
                          </m:e>
                          <m:sub>
                            <m:r>
                              <m:rPr>
                                <m:nor/>
                              </m:rPr>
                              <a:rPr lang="en-US" sz="1200" b="0" i="0" smtClean="0">
                                <a:latin typeface="Consolas" panose="020B0609020204030204" pitchFamily="49" charset="0"/>
                              </a:rPr>
                              <m:t>0</m:t>
                            </m:r>
                          </m:sub>
                        </m:sSub>
                        <m:r>
                          <a:rPr lang="en-US" sz="1200" b="0" i="1" smtClean="0">
                            <a:latin typeface="Cambria Math" panose="02040503050406030204" pitchFamily="18" charset="0"/>
                          </a:rPr>
                          <m:t>,  </m:t>
                        </m:r>
                        <m:eqArr>
                          <m:eqArrPr>
                            <m:ctrlPr>
                              <a:rPr lang="en-US" sz="1200" i="1" dirty="0">
                                <a:latin typeface="Cambria Math" panose="02040503050406030204" pitchFamily="18" charset="0"/>
                              </a:rPr>
                            </m:ctrlPr>
                          </m:eqArrPr>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16;</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12;</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7 ;</m:t>
                            </m:r>
                          </m:e>
                          <m:e>
                            <m:r>
                              <m:rPr>
                                <m:nor/>
                              </m:rPr>
                              <a:rPr lang="en-US" sz="1200" dirty="0">
                                <a:latin typeface="Consolas" panose="020B0609020204030204" pitchFamily="49" charset="0"/>
                              </a:rPr>
                              <m:t> ...</m:t>
                            </m:r>
                          </m:e>
                        </m:eqArr>
                        <m:r>
                          <a:rPr lang="en-US" sz="1200" b="0" i="1" dirty="0" smtClean="0">
                            <a:latin typeface="Cambria Math" panose="02040503050406030204" pitchFamily="18" charset="0"/>
                          </a:rPr>
                          <m:t>,</m:t>
                        </m:r>
                        <m:r>
                          <m:rPr>
                            <m:nor/>
                          </m:rPr>
                          <a:rPr lang="en-US" sz="1200" b="0" i="0" dirty="0" smtClean="0">
                            <a:latin typeface="Cambria Math" panose="02040503050406030204" pitchFamily="18" charset="0"/>
                          </a:rPr>
                          <m:t> </m:t>
                        </m:r>
                        <m:r>
                          <m:rPr>
                            <m:nor/>
                          </m:rPr>
                          <a:rPr lang="en-US" sz="1200" b="0" i="0" dirty="0" smtClean="0">
                            <a:latin typeface="Cambria Math" panose="02040503050406030204" pitchFamily="18" charset="0"/>
                          </a:rPr>
                          <m:t>post</m:t>
                        </m:r>
                      </m:e>
                    </m:d>
                  </m:oMath>
                </a14:m>
                <a:endParaRPr lang="en-US" dirty="0">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17</a:t>
            </a:fld>
            <a:endParaRPr lang="en-US"/>
          </a:p>
        </p:txBody>
      </p:sp>
    </p:spTree>
    <p:extLst>
      <p:ext uri="{BB962C8B-B14F-4D97-AF65-F5344CB8AC3E}">
        <p14:creationId xmlns:p14="http://schemas.microsoft.com/office/powerpoint/2010/main" val="177096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latin typeface="Consolas" panose="020B0609020204030204" pitchFamily="49" charset="0"/>
                  </a:rPr>
                  <a:t>…</a:t>
                </a:r>
              </a:p>
              <a:p>
                <a:pPr marL="0" indent="0">
                  <a:buNone/>
                </a:pPr>
                <a:r>
                  <a:rPr lang="en-US" dirty="0" err="1">
                    <a:latin typeface="Consolas" panose="020B0609020204030204" pitchFamily="49" charset="0"/>
                  </a:rPr>
                  <a:t>st</a:t>
                </a:r>
                <a:r>
                  <a:rPr lang="en-US" dirty="0">
                    <a:latin typeface="Consolas" panose="020B0609020204030204" pitchFamily="49" charset="0"/>
                  </a:rPr>
                  <a:t>₀ := …</a:t>
                </a:r>
              </a:p>
              <a:p>
                <a:pPr marL="0" indent="0">
                  <a:buNone/>
                </a:pPr>
                <a:r>
                  <a:rPr lang="en-US" dirty="0">
                    <a:latin typeface="Consolas" panose="020B0609020204030204" pitchFamily="49" charset="0"/>
                  </a:rPr>
                  <a:t>v₀  := ?v</a:t>
                </a:r>
              </a:p>
              <a:p>
                <a:pPr marL="0" indent="0">
                  <a:buNone/>
                </a:pPr>
                <a:r>
                  <a:rPr lang="en-US" dirty="0" err="1">
                    <a:latin typeface="Consolas" panose="020B0609020204030204" pitchFamily="49" charset="0"/>
                  </a:rPr>
                  <a:t>st</a:t>
                </a:r>
                <a:r>
                  <a:rPr lang="en-US" dirty="0">
                    <a:latin typeface="Consolas" panose="020B0609020204030204" pitchFamily="49" charset="0"/>
                  </a:rPr>
                  <a:t>₁ := </a:t>
                </a:r>
                <a:r>
                  <a:rPr lang="en-US" dirty="0" err="1">
                    <a:latin typeface="Consolas" panose="020B0609020204030204" pitchFamily="49" charset="0"/>
                  </a:rPr>
                  <a:t>st</a:t>
                </a:r>
                <a:r>
                  <a:rPr lang="en-US" dirty="0">
                    <a:latin typeface="Consolas" panose="020B0609020204030204" pitchFamily="49" charset="0"/>
                  </a:rPr>
                  <a:t>₀[x0:=v₀]</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p>
              <a:p>
                <a:pPr marL="0" indent="0">
                  <a:buNone/>
                </a:pPr>
                <a:r>
                  <a:rPr lang="en-US" b="0" dirty="0">
                    <a:latin typeface="Consolas" panose="020B0609020204030204" pitchFamily="49" charset="0"/>
                  </a:rPr>
                  <a:t>wp</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nor/>
                              </m:rPr>
                              <a:rPr lang="en-US" sz="1200" b="0" i="0" smtClean="0">
                                <a:latin typeface="Consolas" panose="020B0609020204030204" pitchFamily="49" charset="0"/>
                              </a:rPr>
                              <m:t>st</m:t>
                            </m:r>
                          </m:e>
                          <m:sub>
                            <m:r>
                              <m:rPr>
                                <m:nor/>
                              </m:rPr>
                              <a:rPr lang="en-US" sz="1200" dirty="0">
                                <a:latin typeface="Consolas" panose="020B0609020204030204" pitchFamily="49" charset="0"/>
                              </a:rPr>
                              <m:t>₁</m:t>
                            </m:r>
                          </m:sub>
                        </m:sSub>
                        <m:r>
                          <a:rPr lang="en-US" sz="1200" b="0" i="1" smtClean="0">
                            <a:latin typeface="Cambria Math" panose="02040503050406030204" pitchFamily="18" charset="0"/>
                          </a:rPr>
                          <m:t>,  </m:t>
                        </m:r>
                        <m:eqArr>
                          <m:eqArrPr>
                            <m:ctrlPr>
                              <a:rPr lang="en-US" sz="1200" i="1" dirty="0">
                                <a:latin typeface="Cambria Math" panose="02040503050406030204" pitchFamily="18" charset="0"/>
                              </a:rPr>
                            </m:ctrlPr>
                          </m:eqArrPr>
                          <m:e>
                            <m:r>
                              <m:rPr>
                                <m:nor/>
                              </m:rPr>
                              <a:rPr lang="en-US" sz="1200" dirty="0" smtClean="0">
                                <a:solidFill>
                                  <a:schemeClr val="bg1">
                                    <a:lumMod val="75000"/>
                                  </a:schemeClr>
                                </a:solidFill>
                                <a:latin typeface="Consolas" panose="020B0609020204030204" pitchFamily="49" charset="0"/>
                              </a:rPr>
                              <m:t>x</m:t>
                            </m:r>
                            <m:r>
                              <m:rPr>
                                <m:nor/>
                              </m:rPr>
                              <a:rPr lang="en-US" sz="1200" dirty="0" smtClean="0">
                                <a:solidFill>
                                  <a:schemeClr val="bg1">
                                    <a:lumMod val="75000"/>
                                  </a:schemeClr>
                                </a:solidFill>
                                <a:latin typeface="Consolas" panose="020B0609020204030204" pitchFamily="49" charset="0"/>
                              </a:rPr>
                              <m:t>0  += </m:t>
                            </m:r>
                            <m:r>
                              <m:rPr>
                                <m:nor/>
                              </m:rPr>
                              <a:rPr lang="en-US" sz="1200" dirty="0" smtClean="0">
                                <a:solidFill>
                                  <a:schemeClr val="bg1">
                                    <a:lumMod val="75000"/>
                                  </a:schemeClr>
                                </a:solidFill>
                                <a:latin typeface="Consolas" panose="020B0609020204030204" pitchFamily="49" charset="0"/>
                              </a:rPr>
                              <m:t>x</m:t>
                            </m:r>
                            <m:r>
                              <m:rPr>
                                <m:nor/>
                              </m:rPr>
                              <a:rPr lang="en-US" sz="1200" dirty="0" smtClean="0">
                                <a:solidFill>
                                  <a:schemeClr val="bg1">
                                    <a:lumMod val="75000"/>
                                  </a:schemeClr>
                                </a:solidFill>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16;</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12;</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7 ;</m:t>
                            </m:r>
                          </m:e>
                          <m:e>
                            <m:r>
                              <m:rPr>
                                <m:nor/>
                              </m:rPr>
                              <a:rPr lang="en-US" sz="1200" dirty="0">
                                <a:latin typeface="Consolas" panose="020B0609020204030204" pitchFamily="49" charset="0"/>
                              </a:rPr>
                              <m:t> ...</m:t>
                            </m:r>
                          </m:e>
                        </m:eqArr>
                        <m:r>
                          <a:rPr lang="en-US" sz="1200" b="0" i="1" dirty="0" smtClean="0">
                            <a:latin typeface="Cambria Math" panose="02040503050406030204" pitchFamily="18" charset="0"/>
                          </a:rPr>
                          <m:t>,</m:t>
                        </m:r>
                        <m:r>
                          <m:rPr>
                            <m:nor/>
                          </m:rPr>
                          <a:rPr lang="en-US" sz="1200" b="0" i="0" dirty="0" smtClean="0">
                            <a:latin typeface="Cambria Math" panose="02040503050406030204" pitchFamily="18" charset="0"/>
                          </a:rPr>
                          <m:t> </m:t>
                        </m:r>
                        <m:r>
                          <m:rPr>
                            <m:nor/>
                          </m:rPr>
                          <a:rPr lang="en-US" sz="1200" b="0" i="0" dirty="0" smtClean="0">
                            <a:latin typeface="Cambria Math" panose="02040503050406030204" pitchFamily="18" charset="0"/>
                          </a:rPr>
                          <m:t>post</m:t>
                        </m:r>
                      </m:e>
                    </m:d>
                  </m:oMath>
                </a14:m>
                <a:endParaRPr lang="en-US" dirty="0">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18</a:t>
            </a:fld>
            <a:endParaRPr lang="en-US"/>
          </a:p>
        </p:txBody>
      </p:sp>
      <p:sp>
        <p:nvSpPr>
          <p:cNvPr id="6" name="Rectangle 5">
            <a:extLst>
              <a:ext uri="{FF2B5EF4-FFF2-40B4-BE49-F238E27FC236}">
                <a16:creationId xmlns:a16="http://schemas.microsoft.com/office/drawing/2014/main" id="{9865324B-9911-4BBD-91C9-B1A6D7248115}"/>
              </a:ext>
            </a:extLst>
          </p:cNvPr>
          <p:cNvSpPr/>
          <p:nvPr/>
        </p:nvSpPr>
        <p:spPr>
          <a:xfrm>
            <a:off x="6314303" y="5338119"/>
            <a:ext cx="4522573" cy="128969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exists v0 v4,</a:t>
            </a:r>
          </a:p>
          <a:p>
            <a:r>
              <a:rPr lang="en-US" dirty="0">
                <a:solidFill>
                  <a:schemeClr val="tx1"/>
                </a:solidFill>
                <a:latin typeface="Consolas" panose="020B0609020204030204" pitchFamily="49" charset="0"/>
              </a:rPr>
              <a:t>     ⟦x0⟧</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v0</a:t>
            </a:r>
          </a:p>
          <a:p>
            <a:r>
              <a:rPr lang="en-US" dirty="0">
                <a:solidFill>
                  <a:schemeClr val="tx1"/>
                </a:solidFill>
                <a:latin typeface="Consolas" panose="020B0609020204030204" pitchFamily="49" charset="0"/>
              </a:rPr>
              <a:t>  /\ ⟦x4⟧</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v4</a:t>
            </a:r>
          </a:p>
          <a:p>
            <a:r>
              <a:rPr lang="en-US" dirty="0">
                <a:solidFill>
                  <a:schemeClr val="tx1"/>
                </a:solidFill>
                <a:latin typeface="Consolas" panose="020B0609020204030204" pitchFamily="49" charset="0"/>
              </a:rPr>
              <a:t>  /\ v0 + v4</a:t>
            </a:r>
            <a:r>
              <a:rPr lang="en-US" baseline="-25000" dirty="0">
                <a:solidFill>
                  <a:schemeClr val="bg1"/>
                </a:solidFill>
                <a:latin typeface="Consolas" panose="020B0609020204030204" pitchFamily="49" charset="0"/>
              </a:rPr>
              <a:t>t</a:t>
            </a:r>
            <a:r>
              <a:rPr lang="en-US" dirty="0">
                <a:solidFill>
                  <a:schemeClr val="tx1"/>
                </a:solidFill>
                <a:latin typeface="Consolas" panose="020B0609020204030204" pitchFamily="49" charset="0"/>
              </a:rPr>
              <a:t> =      ?v</a:t>
            </a:r>
          </a:p>
        </p:txBody>
      </p:sp>
    </p:spTree>
    <p:extLst>
      <p:ext uri="{BB962C8B-B14F-4D97-AF65-F5344CB8AC3E}">
        <p14:creationId xmlns:p14="http://schemas.microsoft.com/office/powerpoint/2010/main" val="204140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solidFill>
                      <a:schemeClr val="bg1">
                        <a:lumMod val="65000"/>
                      </a:schemeClr>
                    </a:solidFill>
                    <a:latin typeface="Consolas" panose="020B0609020204030204" pitchFamily="49" charset="0"/>
                  </a:rPr>
                  <a:t>…</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₀ := …</a:t>
                </a:r>
              </a:p>
              <a:p>
                <a:pPr marL="0" indent="0">
                  <a:buNone/>
                </a:pPr>
                <a:r>
                  <a:rPr lang="en-US" dirty="0">
                    <a:solidFill>
                      <a:schemeClr val="bg1">
                        <a:lumMod val="65000"/>
                      </a:schemeClr>
                    </a:solidFill>
                    <a:latin typeface="Consolas" panose="020B0609020204030204" pitchFamily="49" charset="0"/>
                  </a:rPr>
                  <a:t>v₀  := ?v</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₁ := </a:t>
                </a: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₀[x0:=v₀]</a:t>
                </a:r>
              </a:p>
              <a:p>
                <a:pPr marL="0" indent="0">
                  <a:buNone/>
                </a:pPr>
                <a:endParaRPr lang="en-US" dirty="0">
                  <a:solidFill>
                    <a:schemeClr val="bg1">
                      <a:lumMod val="65000"/>
                    </a:schemeClr>
                  </a:solidFill>
                  <a:latin typeface="Consolas" panose="020B0609020204030204" pitchFamily="49" charset="0"/>
                </a:endParaRPr>
              </a:p>
              <a:p>
                <a:pPr marL="0" indent="0">
                  <a:buNone/>
                </a:pPr>
                <a:endParaRPr lang="en-US" dirty="0">
                  <a:solidFill>
                    <a:schemeClr val="bg1">
                      <a:lumMod val="65000"/>
                    </a:schemeClr>
                  </a:solidFill>
                  <a:latin typeface="Consolas" panose="020B0609020204030204" pitchFamily="49" charset="0"/>
                </a:endParaRPr>
              </a:p>
              <a:p>
                <a:pPr marL="0" indent="0">
                  <a:buNone/>
                </a:pPr>
                <a:r>
                  <a:rPr lang="en-US" dirty="0">
                    <a:solidFill>
                      <a:schemeClr val="bg1">
                        <a:lumMod val="65000"/>
                      </a:schemeClr>
                    </a:solidFill>
                    <a:latin typeface="Consolas" panose="020B0609020204030204" pitchFamily="49" charset="0"/>
                  </a:rPr>
                  <a:t>===================================================</a:t>
                </a:r>
              </a:p>
              <a:p>
                <a:pPr marL="0" indent="0">
                  <a:buNone/>
                </a:pPr>
                <a:r>
                  <a:rPr lang="en-US" b="0" dirty="0">
                    <a:solidFill>
                      <a:schemeClr val="bg1">
                        <a:lumMod val="65000"/>
                      </a:schemeClr>
                    </a:solidFill>
                    <a:latin typeface="Consolas" panose="020B0609020204030204" pitchFamily="49" charset="0"/>
                  </a:rPr>
                  <a:t>wp</a:t>
                </a:r>
                <a14:m>
                  <m:oMath xmlns:m="http://schemas.openxmlformats.org/officeDocument/2006/math">
                    <m:d>
                      <m:dPr>
                        <m:ctrlPr>
                          <a:rPr lang="en-US" sz="1200" b="0" i="1" smtClean="0">
                            <a:solidFill>
                              <a:schemeClr val="bg1">
                                <a:lumMod val="65000"/>
                              </a:schemeClr>
                            </a:solidFill>
                            <a:latin typeface="Cambria Math" panose="02040503050406030204" pitchFamily="18" charset="0"/>
                          </a:rPr>
                        </m:ctrlPr>
                      </m:dPr>
                      <m:e>
                        <m:sSub>
                          <m:sSubPr>
                            <m:ctrlPr>
                              <a:rPr lang="en-US" sz="1200" b="0" i="1" smtClean="0">
                                <a:solidFill>
                                  <a:schemeClr val="bg1">
                                    <a:lumMod val="65000"/>
                                  </a:schemeClr>
                                </a:solidFill>
                                <a:latin typeface="Cambria Math" panose="02040503050406030204" pitchFamily="18" charset="0"/>
                              </a:rPr>
                            </m:ctrlPr>
                          </m:sSubPr>
                          <m:e>
                            <m:r>
                              <m:rPr>
                                <m:nor/>
                              </m:rPr>
                              <a:rPr lang="en-US" sz="1200" b="0" i="0" smtClean="0">
                                <a:solidFill>
                                  <a:schemeClr val="bg1">
                                    <a:lumMod val="65000"/>
                                  </a:schemeClr>
                                </a:solidFill>
                                <a:latin typeface="Consolas" panose="020B0609020204030204" pitchFamily="49" charset="0"/>
                              </a:rPr>
                              <m:t>st</m:t>
                            </m:r>
                          </m:e>
                          <m:sub>
                            <m:r>
                              <m:rPr>
                                <m:nor/>
                              </m:rPr>
                              <a:rPr lang="en-US" sz="1200" dirty="0">
                                <a:solidFill>
                                  <a:schemeClr val="bg1">
                                    <a:lumMod val="65000"/>
                                  </a:schemeClr>
                                </a:solidFill>
                                <a:latin typeface="Consolas" panose="020B0609020204030204" pitchFamily="49" charset="0"/>
                              </a:rPr>
                              <m:t>₁</m:t>
                            </m:r>
                          </m:sub>
                        </m:sSub>
                        <m:r>
                          <a:rPr lang="en-US" sz="1200" b="0" i="1" smtClean="0">
                            <a:solidFill>
                              <a:schemeClr val="bg1">
                                <a:lumMod val="65000"/>
                              </a:schemeClr>
                            </a:solidFill>
                            <a:latin typeface="Cambria Math" panose="02040503050406030204" pitchFamily="18" charset="0"/>
                          </a:rPr>
                          <m:t>,  </m:t>
                        </m:r>
                        <m:eqArr>
                          <m:eqArrPr>
                            <m:ctrlPr>
                              <a:rPr lang="en-US" sz="1200" i="1" dirty="0">
                                <a:solidFill>
                                  <a:schemeClr val="bg1">
                                    <a:lumMod val="65000"/>
                                  </a:schemeClr>
                                </a:solidFill>
                                <a:latin typeface="Cambria Math" panose="02040503050406030204" pitchFamily="18" charset="0"/>
                              </a:rPr>
                            </m:ctrlPr>
                          </m:eqArrPr>
                          <m:e>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16;</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&lt;&lt;&lt;= 12;</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8 ;</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8 ;</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&lt;&lt;&lt;= 7 ;</m:t>
                            </m:r>
                          </m:e>
                          <m:e>
                            <m:r>
                              <m:rPr>
                                <m:nor/>
                              </m:rPr>
                              <a:rPr lang="en-US" sz="1200" dirty="0">
                                <a:solidFill>
                                  <a:schemeClr val="bg1">
                                    <a:lumMod val="65000"/>
                                  </a:schemeClr>
                                </a:solidFill>
                                <a:latin typeface="Consolas" panose="020B0609020204030204" pitchFamily="49" charset="0"/>
                              </a:rPr>
                              <m:t> ...</m:t>
                            </m:r>
                          </m:e>
                        </m:eqArr>
                        <m:r>
                          <a:rPr lang="en-US" sz="1200" b="0" i="1" dirty="0" smtClean="0">
                            <a:solidFill>
                              <a:schemeClr val="bg1">
                                <a:lumMod val="65000"/>
                              </a:schemeClr>
                            </a:solidFill>
                            <a:latin typeface="Cambria Math" panose="02040503050406030204" pitchFamily="18" charset="0"/>
                          </a:rPr>
                          <m:t>,</m:t>
                        </m:r>
                        <m:r>
                          <m:rPr>
                            <m:nor/>
                          </m:rPr>
                          <a:rPr lang="en-US" sz="1200" b="0" i="0" dirty="0" smtClean="0">
                            <a:solidFill>
                              <a:schemeClr val="bg1">
                                <a:lumMod val="65000"/>
                              </a:schemeClr>
                            </a:solidFill>
                            <a:latin typeface="Cambria Math" panose="02040503050406030204" pitchFamily="18" charset="0"/>
                          </a:rPr>
                          <m:t> </m:t>
                        </m:r>
                        <m:r>
                          <m:rPr>
                            <m:nor/>
                          </m:rPr>
                          <a:rPr lang="en-US" sz="1200" b="0" i="0" dirty="0" smtClean="0">
                            <a:solidFill>
                              <a:schemeClr val="bg1">
                                <a:lumMod val="65000"/>
                              </a:schemeClr>
                            </a:solidFill>
                            <a:latin typeface="Cambria Math" panose="02040503050406030204" pitchFamily="18" charset="0"/>
                          </a:rPr>
                          <m:t>post</m:t>
                        </m:r>
                      </m:e>
                    </m:d>
                  </m:oMath>
                </a14:m>
                <a:endParaRPr lang="en-US" dirty="0">
                  <a:solidFill>
                    <a:schemeClr val="bg1">
                      <a:lumMod val="65000"/>
                    </a:schemeClr>
                  </a:solidFill>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19</a:t>
            </a:fld>
            <a:endParaRPr lang="en-US"/>
          </a:p>
        </p:txBody>
      </p:sp>
      <p:sp>
        <p:nvSpPr>
          <p:cNvPr id="6" name="Rectangle 5">
            <a:extLst>
              <a:ext uri="{FF2B5EF4-FFF2-40B4-BE49-F238E27FC236}">
                <a16:creationId xmlns:a16="http://schemas.microsoft.com/office/drawing/2014/main" id="{9865324B-9911-4BBD-91C9-B1A6D7248115}"/>
              </a:ext>
            </a:extLst>
          </p:cNvPr>
          <p:cNvSpPr/>
          <p:nvPr/>
        </p:nvSpPr>
        <p:spPr>
          <a:xfrm>
            <a:off x="6314303" y="5338119"/>
            <a:ext cx="4522573" cy="128969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exists v0 v4,</a:t>
            </a:r>
          </a:p>
          <a:p>
            <a:r>
              <a:rPr lang="en-US" dirty="0">
                <a:solidFill>
                  <a:schemeClr val="tx1"/>
                </a:solidFill>
                <a:latin typeface="Consolas" panose="020B0609020204030204" pitchFamily="49" charset="0"/>
              </a:rPr>
              <a:t>     ⟦x0⟧</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v0</a:t>
            </a:r>
          </a:p>
          <a:p>
            <a:r>
              <a:rPr lang="en-US" dirty="0">
                <a:solidFill>
                  <a:schemeClr val="tx1"/>
                </a:solidFill>
                <a:latin typeface="Consolas" panose="020B0609020204030204" pitchFamily="49" charset="0"/>
              </a:rPr>
              <a:t>  /\ ⟦x4⟧</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v4</a:t>
            </a:r>
          </a:p>
          <a:p>
            <a:r>
              <a:rPr lang="en-US" dirty="0">
                <a:solidFill>
                  <a:schemeClr val="tx1"/>
                </a:solidFill>
                <a:latin typeface="Consolas" panose="020B0609020204030204" pitchFamily="49" charset="0"/>
              </a:rPr>
              <a:t>  /\ v0 + v4</a:t>
            </a:r>
            <a:r>
              <a:rPr lang="en-US" baseline="-25000" dirty="0">
                <a:solidFill>
                  <a:schemeClr val="bg1"/>
                </a:solidFill>
                <a:latin typeface="Consolas" panose="020B0609020204030204" pitchFamily="49" charset="0"/>
              </a:rPr>
              <a:t>t</a:t>
            </a:r>
            <a:r>
              <a:rPr lang="en-US" dirty="0">
                <a:solidFill>
                  <a:schemeClr val="tx1"/>
                </a:solidFill>
                <a:latin typeface="Consolas" panose="020B0609020204030204" pitchFamily="49" charset="0"/>
              </a:rPr>
              <a:t> =      ?v</a:t>
            </a:r>
          </a:p>
        </p:txBody>
      </p:sp>
      <p:sp>
        <p:nvSpPr>
          <p:cNvPr id="7" name="Thought Bubble: Cloud 6">
            <a:extLst>
              <a:ext uri="{FF2B5EF4-FFF2-40B4-BE49-F238E27FC236}">
                <a16:creationId xmlns:a16="http://schemas.microsoft.com/office/drawing/2014/main" id="{6812A3F0-21EE-403D-B47C-78DD3EE31D0E}"/>
              </a:ext>
            </a:extLst>
          </p:cNvPr>
          <p:cNvSpPr/>
          <p:nvPr/>
        </p:nvSpPr>
        <p:spPr>
          <a:xfrm>
            <a:off x="6944498" y="1825625"/>
            <a:ext cx="3595816" cy="2180968"/>
          </a:xfrm>
          <a:prstGeom prst="cloudCallout">
            <a:avLst>
              <a:gd name="adj1" fmla="val -13616"/>
              <a:gd name="adj2" fmla="val 1168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Solve with</a:t>
            </a:r>
          </a:p>
          <a:p>
            <a:r>
              <a:rPr lang="en-US" dirty="0">
                <a:solidFill>
                  <a:schemeClr val="tx1"/>
                </a:solidFill>
                <a:latin typeface="Consolas" panose="020B0609020204030204" pitchFamily="49" charset="0"/>
              </a:rPr>
              <a:t>repeat </a:t>
            </a:r>
            <a:r>
              <a:rPr lang="en-US" dirty="0" err="1">
                <a:solidFill>
                  <a:schemeClr val="tx1"/>
                </a:solidFill>
                <a:latin typeface="Consolas" panose="020B0609020204030204" pitchFamily="49" charset="0"/>
              </a:rPr>
              <a:t>eexists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repeat split;</a:t>
            </a:r>
          </a:p>
          <a:p>
            <a:r>
              <a:rPr lang="en-US" dirty="0">
                <a:solidFill>
                  <a:schemeClr val="tx1"/>
                </a:solidFill>
                <a:latin typeface="Consolas" panose="020B0609020204030204" pitchFamily="49" charset="0"/>
              </a:rPr>
              <a:t>reflexivity</a:t>
            </a:r>
          </a:p>
        </p:txBody>
      </p:sp>
    </p:spTree>
    <p:extLst>
      <p:ext uri="{BB962C8B-B14F-4D97-AF65-F5344CB8AC3E}">
        <p14:creationId xmlns:p14="http://schemas.microsoft.com/office/powerpoint/2010/main" val="391627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PhD</a:t>
            </a:r>
          </a:p>
        </p:txBody>
      </p:sp>
      <p:graphicFrame>
        <p:nvGraphicFramePr>
          <p:cNvPr id="8" name="Content Placeholder 7"/>
          <p:cNvGraphicFramePr>
            <a:graphicFrameLocks noGrp="1"/>
          </p:cNvGraphicFramePr>
          <p:nvPr>
            <p:ph idx="1"/>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Coq Workshop 2022</a:t>
            </a:r>
          </a:p>
        </p:txBody>
      </p:sp>
    </p:spTree>
    <p:extLst>
      <p:ext uri="{BB962C8B-B14F-4D97-AF65-F5344CB8AC3E}">
        <p14:creationId xmlns:p14="http://schemas.microsoft.com/office/powerpoint/2010/main" val="302049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latin typeface="Consolas" panose="020B0609020204030204" pitchFamily="49" charset="0"/>
                  </a:rPr>
                  <a:t>…</a:t>
                </a:r>
              </a:p>
              <a:p>
                <a:pPr marL="0" indent="0">
                  <a:buNone/>
                </a:pPr>
                <a:r>
                  <a:rPr lang="en-US" dirty="0" err="1">
                    <a:latin typeface="Consolas" panose="020B0609020204030204" pitchFamily="49" charset="0"/>
                  </a:rPr>
                  <a:t>st</a:t>
                </a:r>
                <a:r>
                  <a:rPr lang="en-US" dirty="0">
                    <a:latin typeface="Consolas" panose="020B0609020204030204" pitchFamily="49" charset="0"/>
                  </a:rPr>
                  <a:t>₀ := …</a:t>
                </a:r>
              </a:p>
              <a:p>
                <a:pPr marL="0" indent="0">
                  <a:buNone/>
                </a:pPr>
                <a:r>
                  <a:rPr lang="en-US" dirty="0">
                    <a:latin typeface="Consolas" panose="020B0609020204030204" pitchFamily="49" charset="0"/>
                  </a:rPr>
                  <a:t>v₀  := x + y</a:t>
                </a:r>
              </a:p>
              <a:p>
                <a:pPr marL="0" indent="0">
                  <a:buNone/>
                </a:pPr>
                <a:r>
                  <a:rPr lang="en-US" dirty="0" err="1">
                    <a:latin typeface="Consolas" panose="020B0609020204030204" pitchFamily="49" charset="0"/>
                  </a:rPr>
                  <a:t>st</a:t>
                </a:r>
                <a:r>
                  <a:rPr lang="en-US" dirty="0">
                    <a:latin typeface="Consolas" panose="020B0609020204030204" pitchFamily="49" charset="0"/>
                  </a:rPr>
                  <a:t>₁ := </a:t>
                </a:r>
                <a:r>
                  <a:rPr lang="en-US" dirty="0" err="1">
                    <a:latin typeface="Consolas" panose="020B0609020204030204" pitchFamily="49" charset="0"/>
                  </a:rPr>
                  <a:t>st</a:t>
                </a:r>
                <a:r>
                  <a:rPr lang="en-US" dirty="0">
                    <a:latin typeface="Consolas" panose="020B0609020204030204" pitchFamily="49" charset="0"/>
                  </a:rPr>
                  <a:t>₀[x0:=v₀]</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p>
              <a:p>
                <a:pPr marL="0" indent="0">
                  <a:buNone/>
                </a:pPr>
                <a:r>
                  <a:rPr lang="en-US" b="0" dirty="0">
                    <a:latin typeface="Consolas" panose="020B0609020204030204" pitchFamily="49" charset="0"/>
                  </a:rPr>
                  <a:t>wp</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nor/>
                              </m:rPr>
                              <a:rPr lang="en-US" sz="1200" b="0" i="0" smtClean="0">
                                <a:latin typeface="Consolas" panose="020B0609020204030204" pitchFamily="49" charset="0"/>
                              </a:rPr>
                              <m:t>st</m:t>
                            </m:r>
                          </m:e>
                          <m:sub>
                            <m:r>
                              <m:rPr>
                                <m:nor/>
                              </m:rPr>
                              <a:rPr lang="en-US" sz="1200" dirty="0">
                                <a:latin typeface="Consolas" panose="020B0609020204030204" pitchFamily="49" charset="0"/>
                              </a:rPr>
                              <m:t>₁</m:t>
                            </m:r>
                          </m:sub>
                        </m:sSub>
                        <m:r>
                          <a:rPr lang="en-US" sz="1200" b="0" i="1" smtClean="0">
                            <a:latin typeface="Cambria Math" panose="02040503050406030204" pitchFamily="18" charset="0"/>
                          </a:rPr>
                          <m:t>,  </m:t>
                        </m:r>
                        <m:eqArr>
                          <m:eqArrPr>
                            <m:ctrlPr>
                              <a:rPr lang="en-US" sz="1200" i="1" dirty="0">
                                <a:latin typeface="Cambria Math" panose="02040503050406030204" pitchFamily="18" charset="0"/>
                              </a:rPr>
                            </m:ctrlPr>
                          </m:eqArrPr>
                          <m:e>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16;</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12;</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7 ;</m:t>
                            </m:r>
                          </m:e>
                          <m:e>
                            <m:r>
                              <m:rPr>
                                <m:nor/>
                              </m:rPr>
                              <a:rPr lang="en-US" sz="1200" dirty="0">
                                <a:latin typeface="Consolas" panose="020B0609020204030204" pitchFamily="49" charset="0"/>
                              </a:rPr>
                              <m:t> ...</m:t>
                            </m:r>
                          </m:e>
                        </m:eqArr>
                        <m:r>
                          <a:rPr lang="en-US" sz="1200" b="0" i="1" dirty="0" smtClean="0">
                            <a:latin typeface="Cambria Math" panose="02040503050406030204" pitchFamily="18" charset="0"/>
                          </a:rPr>
                          <m:t>,</m:t>
                        </m:r>
                        <m:r>
                          <m:rPr>
                            <m:nor/>
                          </m:rPr>
                          <a:rPr lang="en-US" sz="1200" b="0" i="0" dirty="0" smtClean="0">
                            <a:latin typeface="Cambria Math" panose="02040503050406030204" pitchFamily="18" charset="0"/>
                          </a:rPr>
                          <m:t> </m:t>
                        </m:r>
                        <m:r>
                          <m:rPr>
                            <m:nor/>
                          </m:rPr>
                          <a:rPr lang="en-US" sz="1200" b="0" i="0" dirty="0" smtClean="0">
                            <a:latin typeface="Cambria Math" panose="02040503050406030204" pitchFamily="18" charset="0"/>
                          </a:rPr>
                          <m:t>post</m:t>
                        </m:r>
                      </m:e>
                    </m:d>
                  </m:oMath>
                </a14:m>
                <a:endParaRPr lang="en-US" dirty="0">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20</a:t>
            </a:fld>
            <a:endParaRPr lang="en-US"/>
          </a:p>
        </p:txBody>
      </p:sp>
    </p:spTree>
    <p:extLst>
      <p:ext uri="{BB962C8B-B14F-4D97-AF65-F5344CB8AC3E}">
        <p14:creationId xmlns:p14="http://schemas.microsoft.com/office/powerpoint/2010/main" val="19558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latin typeface="Consolas" panose="020B0609020204030204" pitchFamily="49" charset="0"/>
                  </a:rPr>
                  <a:t>…</a:t>
                </a:r>
              </a:p>
              <a:p>
                <a:pPr marL="0" indent="0">
                  <a:buNone/>
                </a:pPr>
                <a:r>
                  <a:rPr lang="en-US" dirty="0" err="1">
                    <a:latin typeface="Consolas" panose="020B0609020204030204" pitchFamily="49" charset="0"/>
                  </a:rPr>
                  <a:t>st</a:t>
                </a:r>
                <a:r>
                  <a:rPr lang="en-US" dirty="0">
                    <a:latin typeface="Consolas" panose="020B0609020204030204" pitchFamily="49" charset="0"/>
                  </a:rPr>
                  <a:t>₀ := …</a:t>
                </a:r>
              </a:p>
              <a:p>
                <a:pPr marL="0" indent="0">
                  <a:buNone/>
                </a:pPr>
                <a:r>
                  <a:rPr lang="en-US" dirty="0">
                    <a:latin typeface="Consolas" panose="020B0609020204030204" pitchFamily="49" charset="0"/>
                  </a:rPr>
                  <a:t>v₀  := x + y</a:t>
                </a:r>
              </a:p>
              <a:p>
                <a:pPr marL="0" indent="0">
                  <a:buNone/>
                </a:pPr>
                <a:r>
                  <a:rPr lang="en-US" dirty="0" err="1">
                    <a:latin typeface="Consolas" panose="020B0609020204030204" pitchFamily="49" charset="0"/>
                  </a:rPr>
                  <a:t>st</a:t>
                </a:r>
                <a:r>
                  <a:rPr lang="en-US" dirty="0">
                    <a:latin typeface="Consolas" panose="020B0609020204030204" pitchFamily="49" charset="0"/>
                  </a:rPr>
                  <a:t>₁ := </a:t>
                </a:r>
                <a:r>
                  <a:rPr lang="en-US" dirty="0" err="1">
                    <a:latin typeface="Consolas" panose="020B0609020204030204" pitchFamily="49" charset="0"/>
                  </a:rPr>
                  <a:t>st</a:t>
                </a:r>
                <a:r>
                  <a:rPr lang="en-US" dirty="0">
                    <a:latin typeface="Consolas" panose="020B0609020204030204" pitchFamily="49" charset="0"/>
                  </a:rPr>
                  <a:t>₀[x0:=v₀]</a:t>
                </a:r>
              </a:p>
              <a:p>
                <a:pPr marL="0" indent="0">
                  <a:buNone/>
                </a:pPr>
                <a:r>
                  <a:rPr lang="en-US" dirty="0">
                    <a:latin typeface="Consolas" panose="020B0609020204030204" pitchFamily="49" charset="0"/>
                  </a:rPr>
                  <a:t>v₁  := ?v</a:t>
                </a:r>
              </a:p>
              <a:p>
                <a:pPr marL="0" indent="0">
                  <a:buNone/>
                </a:pPr>
                <a:r>
                  <a:rPr lang="en-US" dirty="0" err="1">
                    <a:latin typeface="Consolas" panose="020B0609020204030204" pitchFamily="49" charset="0"/>
                  </a:rPr>
                  <a:t>st</a:t>
                </a:r>
                <a:r>
                  <a:rPr lang="en-US" dirty="0">
                    <a:latin typeface="Consolas" panose="020B0609020204030204" pitchFamily="49" charset="0"/>
                  </a:rPr>
                  <a:t>₂ := </a:t>
                </a:r>
                <a:r>
                  <a:rPr lang="en-US" dirty="0" err="1">
                    <a:latin typeface="Consolas" panose="020B0609020204030204" pitchFamily="49" charset="0"/>
                  </a:rPr>
                  <a:t>st</a:t>
                </a:r>
                <a:r>
                  <a:rPr lang="en-US" dirty="0">
                    <a:latin typeface="Consolas" panose="020B0609020204030204" pitchFamily="49" charset="0"/>
                  </a:rPr>
                  <a:t>₁[x12:=v₁]</a:t>
                </a:r>
              </a:p>
              <a:p>
                <a:pPr marL="0" indent="0">
                  <a:buNone/>
                </a:pPr>
                <a:r>
                  <a:rPr lang="en-US" dirty="0">
                    <a:latin typeface="Consolas" panose="020B0609020204030204" pitchFamily="49" charset="0"/>
                  </a:rPr>
                  <a:t>===================================================</a:t>
                </a:r>
              </a:p>
              <a:p>
                <a:pPr marL="0" indent="0">
                  <a:buNone/>
                </a:pPr>
                <a:r>
                  <a:rPr lang="en-US" b="0" dirty="0">
                    <a:latin typeface="Consolas" panose="020B0609020204030204" pitchFamily="49" charset="0"/>
                  </a:rPr>
                  <a:t>wp</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nor/>
                              </m:rPr>
                              <a:rPr lang="en-US" sz="1200" b="0" i="0" smtClean="0">
                                <a:latin typeface="Consolas" panose="020B0609020204030204" pitchFamily="49" charset="0"/>
                              </a:rPr>
                              <m:t>st</m:t>
                            </m:r>
                          </m:e>
                          <m:sub>
                            <m:r>
                              <m:rPr>
                                <m:nor/>
                              </m:rPr>
                              <a:rPr lang="en-US" sz="1200" dirty="0">
                                <a:latin typeface="Consolas" panose="020B0609020204030204" pitchFamily="49" charset="0"/>
                              </a:rPr>
                              <m:t>₁</m:t>
                            </m:r>
                          </m:sub>
                        </m:sSub>
                        <m:r>
                          <a:rPr lang="en-US" sz="1200" b="0" i="1" smtClean="0">
                            <a:latin typeface="Cambria Math" panose="02040503050406030204" pitchFamily="18" charset="0"/>
                          </a:rPr>
                          <m:t>,  </m:t>
                        </m:r>
                        <m:eqArr>
                          <m:eqArrPr>
                            <m:ctrlPr>
                              <a:rPr lang="en-US" sz="1200" i="1" dirty="0">
                                <a:latin typeface="Cambria Math" panose="02040503050406030204" pitchFamily="18" charset="0"/>
                              </a:rPr>
                            </m:ctrlPr>
                          </m:eqArrPr>
                          <m:e>
                            <m:r>
                              <m:rPr>
                                <m:nor/>
                              </m:rPr>
                              <a:rPr lang="en-US" sz="1200" b="0" i="0" dirty="0" smtClean="0">
                                <a:latin typeface="Consolas" panose="020B0609020204030204" pitchFamily="49" charset="0"/>
                              </a:rPr>
                              <m:t>            </m:t>
                            </m:r>
                            <m:r>
                              <m:rPr>
                                <m:nor/>
                              </m:rPr>
                              <a:rPr lang="en-US" sz="1200" b="0" i="0" dirty="0" smtClean="0">
                                <a:solidFill>
                                  <a:schemeClr val="bg1">
                                    <a:lumMod val="75000"/>
                                  </a:schemeClr>
                                </a:solidFill>
                                <a:latin typeface="Consolas" panose="020B0609020204030204" pitchFamily="49" charset="0"/>
                              </a:rPr>
                              <m:t>x</m:t>
                            </m:r>
                            <m:r>
                              <m:rPr>
                                <m:nor/>
                              </m:rPr>
                              <a:rPr lang="en-US" sz="1200" dirty="0" smtClean="0">
                                <a:solidFill>
                                  <a:schemeClr val="bg1">
                                    <a:lumMod val="75000"/>
                                  </a:schemeClr>
                                </a:solidFill>
                                <a:latin typeface="Consolas" panose="020B0609020204030204" pitchFamily="49" charset="0"/>
                              </a:rPr>
                              <m:t>12 ^= </m:t>
                            </m:r>
                            <m:r>
                              <m:rPr>
                                <m:nor/>
                              </m:rPr>
                              <a:rPr lang="en-US" sz="1200" dirty="0" smtClean="0">
                                <a:solidFill>
                                  <a:schemeClr val="bg1">
                                    <a:lumMod val="75000"/>
                                  </a:schemeClr>
                                </a:solidFill>
                                <a:latin typeface="Consolas" panose="020B0609020204030204" pitchFamily="49" charset="0"/>
                              </a:rPr>
                              <m:t>x</m:t>
                            </m:r>
                            <m:r>
                              <m:rPr>
                                <m:nor/>
                              </m:rPr>
                              <a:rPr lang="en-US" sz="1200" dirty="0" smtClean="0">
                                <a:solidFill>
                                  <a:schemeClr val="bg1">
                                    <a:lumMod val="75000"/>
                                  </a:schemeClr>
                                </a:solidFill>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16;</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12;</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7 ;</m:t>
                            </m:r>
                          </m:e>
                          <m:e>
                            <m:r>
                              <m:rPr>
                                <m:nor/>
                              </m:rPr>
                              <a:rPr lang="en-US" sz="1200" dirty="0">
                                <a:latin typeface="Consolas" panose="020B0609020204030204" pitchFamily="49" charset="0"/>
                              </a:rPr>
                              <m:t> ...</m:t>
                            </m:r>
                          </m:e>
                        </m:eqArr>
                        <m:r>
                          <a:rPr lang="en-US" sz="1200" b="0" i="1" dirty="0" smtClean="0">
                            <a:latin typeface="Cambria Math" panose="02040503050406030204" pitchFamily="18" charset="0"/>
                          </a:rPr>
                          <m:t>,</m:t>
                        </m:r>
                        <m:r>
                          <m:rPr>
                            <m:nor/>
                          </m:rPr>
                          <a:rPr lang="en-US" sz="1200" b="0" i="0" dirty="0" smtClean="0">
                            <a:latin typeface="Cambria Math" panose="02040503050406030204" pitchFamily="18" charset="0"/>
                          </a:rPr>
                          <m:t> </m:t>
                        </m:r>
                        <m:r>
                          <m:rPr>
                            <m:nor/>
                          </m:rPr>
                          <a:rPr lang="en-US" sz="1200" b="0" i="0" dirty="0" smtClean="0">
                            <a:latin typeface="Cambria Math" panose="02040503050406030204" pitchFamily="18" charset="0"/>
                          </a:rPr>
                          <m:t>post</m:t>
                        </m:r>
                      </m:e>
                    </m:d>
                  </m:oMath>
                </a14:m>
                <a:endParaRPr lang="en-US" dirty="0">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21</a:t>
            </a:fld>
            <a:endParaRPr lang="en-US"/>
          </a:p>
        </p:txBody>
      </p:sp>
      <p:sp>
        <p:nvSpPr>
          <p:cNvPr id="6" name="Rectangle 5">
            <a:extLst>
              <a:ext uri="{FF2B5EF4-FFF2-40B4-BE49-F238E27FC236}">
                <a16:creationId xmlns:a16="http://schemas.microsoft.com/office/drawing/2014/main" id="{CFB142A7-F676-4B63-A447-89F97416F182}"/>
              </a:ext>
            </a:extLst>
          </p:cNvPr>
          <p:cNvSpPr/>
          <p:nvPr/>
        </p:nvSpPr>
        <p:spPr>
          <a:xfrm>
            <a:off x="6314303" y="5338119"/>
            <a:ext cx="4522573" cy="128969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exists v12 v0,</a:t>
            </a:r>
          </a:p>
          <a:p>
            <a:r>
              <a:rPr lang="en-US" dirty="0">
                <a:solidFill>
                  <a:schemeClr val="tx1"/>
                </a:solidFill>
                <a:latin typeface="Consolas" panose="020B0609020204030204" pitchFamily="49" charset="0"/>
              </a:rPr>
              <a:t>     ⟦x12⟧</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v12</a:t>
            </a:r>
          </a:p>
          <a:p>
            <a:r>
              <a:rPr lang="en-US" dirty="0">
                <a:solidFill>
                  <a:schemeClr val="tx1"/>
                </a:solidFill>
                <a:latin typeface="Consolas" panose="020B0609020204030204" pitchFamily="49" charset="0"/>
              </a:rPr>
              <a:t>  /\ ⟦x0 ⟧</a:t>
            </a:r>
            <a:r>
              <a:rPr lang="en-US" baseline="-25000" dirty="0" err="1">
                <a:solidFill>
                  <a:schemeClr val="tx1"/>
                </a:solidFill>
                <a:latin typeface="Consolas" panose="020B0609020204030204" pitchFamily="49" charset="0"/>
              </a:rPr>
              <a:t>st</a:t>
            </a:r>
            <a:r>
              <a:rPr lang="en-US" baseline="-25000" dirty="0">
                <a:solidFill>
                  <a:schemeClr val="tx1"/>
                </a:solidFill>
                <a:latin typeface="Consolas" panose="020B0609020204030204" pitchFamily="49" charset="0"/>
              </a:rPr>
              <a:t>₀</a:t>
            </a:r>
            <a:r>
              <a:rPr lang="en-US" dirty="0">
                <a:solidFill>
                  <a:schemeClr val="tx1"/>
                </a:solidFill>
                <a:latin typeface="Consolas" panose="020B0609020204030204" pitchFamily="49" charset="0"/>
              </a:rPr>
              <a:t>   = Some v0</a:t>
            </a:r>
          </a:p>
          <a:p>
            <a:r>
              <a:rPr lang="en-US" dirty="0">
                <a:solidFill>
                  <a:schemeClr val="tx1"/>
                </a:solidFill>
                <a:latin typeface="Consolas" panose="020B0609020204030204" pitchFamily="49" charset="0"/>
              </a:rPr>
              <a:t>  /\ v12 ^ v0</a:t>
            </a:r>
            <a:r>
              <a:rPr lang="en-US" baseline="-25000" dirty="0">
                <a:solidFill>
                  <a:schemeClr val="bg1"/>
                </a:solidFill>
                <a:latin typeface="Consolas" panose="020B0609020204030204" pitchFamily="49" charset="0"/>
              </a:rPr>
              <a:t>₀</a:t>
            </a:r>
            <a:r>
              <a:rPr lang="en-US" dirty="0">
                <a:solidFill>
                  <a:schemeClr val="tx1"/>
                </a:solidFill>
                <a:latin typeface="Consolas" panose="020B0609020204030204" pitchFamily="49" charset="0"/>
              </a:rPr>
              <a:t> =      ?v</a:t>
            </a:r>
          </a:p>
        </p:txBody>
      </p:sp>
    </p:spTree>
    <p:extLst>
      <p:ext uri="{BB962C8B-B14F-4D97-AF65-F5344CB8AC3E}">
        <p14:creationId xmlns:p14="http://schemas.microsoft.com/office/powerpoint/2010/main" val="417870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solidFill>
                      <a:schemeClr val="bg1">
                        <a:lumMod val="65000"/>
                      </a:schemeClr>
                    </a:solidFill>
                    <a:latin typeface="Consolas" panose="020B0609020204030204" pitchFamily="49" charset="0"/>
                  </a:rPr>
                  <a:t>…</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₀ := …</a:t>
                </a:r>
              </a:p>
              <a:p>
                <a:pPr marL="0" indent="0">
                  <a:buNone/>
                </a:pPr>
                <a:r>
                  <a:rPr lang="en-US" dirty="0">
                    <a:solidFill>
                      <a:schemeClr val="bg1">
                        <a:lumMod val="65000"/>
                      </a:schemeClr>
                    </a:solidFill>
                    <a:latin typeface="Consolas" panose="020B0609020204030204" pitchFamily="49" charset="0"/>
                  </a:rPr>
                  <a:t>v₀  := x + y</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₁ := </a:t>
                </a: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₀[x0:=v₀]</a:t>
                </a:r>
              </a:p>
              <a:p>
                <a:pPr marL="0" indent="0">
                  <a:buNone/>
                </a:pPr>
                <a:r>
                  <a:rPr lang="en-US" dirty="0">
                    <a:solidFill>
                      <a:schemeClr val="bg1">
                        <a:lumMod val="65000"/>
                      </a:schemeClr>
                    </a:solidFill>
                    <a:latin typeface="Consolas" panose="020B0609020204030204" pitchFamily="49" charset="0"/>
                  </a:rPr>
                  <a:t>v₁  := ?v</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₂ := </a:t>
                </a: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₁[x12:=v₁]</a:t>
                </a:r>
              </a:p>
              <a:p>
                <a:pPr marL="0" indent="0">
                  <a:buNone/>
                </a:pPr>
                <a:r>
                  <a:rPr lang="en-US" dirty="0">
                    <a:solidFill>
                      <a:schemeClr val="bg1">
                        <a:lumMod val="65000"/>
                      </a:schemeClr>
                    </a:solidFill>
                    <a:latin typeface="Consolas" panose="020B0609020204030204" pitchFamily="49" charset="0"/>
                  </a:rPr>
                  <a:t>===================================================</a:t>
                </a:r>
              </a:p>
              <a:p>
                <a:pPr marL="0" indent="0">
                  <a:buNone/>
                </a:pPr>
                <a:r>
                  <a:rPr lang="en-US" b="0" dirty="0">
                    <a:solidFill>
                      <a:schemeClr val="bg1">
                        <a:lumMod val="65000"/>
                      </a:schemeClr>
                    </a:solidFill>
                    <a:latin typeface="Consolas" panose="020B0609020204030204" pitchFamily="49" charset="0"/>
                  </a:rPr>
                  <a:t>wp</a:t>
                </a:r>
                <a14:m>
                  <m:oMath xmlns:m="http://schemas.openxmlformats.org/officeDocument/2006/math">
                    <m:d>
                      <m:dPr>
                        <m:ctrlPr>
                          <a:rPr lang="en-US" sz="1200" b="0" i="1" smtClean="0">
                            <a:solidFill>
                              <a:schemeClr val="bg1">
                                <a:lumMod val="65000"/>
                              </a:schemeClr>
                            </a:solidFill>
                            <a:latin typeface="Cambria Math" panose="02040503050406030204" pitchFamily="18" charset="0"/>
                          </a:rPr>
                        </m:ctrlPr>
                      </m:dPr>
                      <m:e>
                        <m:sSub>
                          <m:sSubPr>
                            <m:ctrlPr>
                              <a:rPr lang="en-US" sz="1200" b="0" i="1" smtClean="0">
                                <a:solidFill>
                                  <a:schemeClr val="bg1">
                                    <a:lumMod val="65000"/>
                                  </a:schemeClr>
                                </a:solidFill>
                                <a:latin typeface="Cambria Math" panose="02040503050406030204" pitchFamily="18" charset="0"/>
                              </a:rPr>
                            </m:ctrlPr>
                          </m:sSubPr>
                          <m:e>
                            <m:r>
                              <m:rPr>
                                <m:nor/>
                              </m:rPr>
                              <a:rPr lang="en-US" sz="1200" b="0" i="0" smtClean="0">
                                <a:solidFill>
                                  <a:schemeClr val="bg1">
                                    <a:lumMod val="65000"/>
                                  </a:schemeClr>
                                </a:solidFill>
                                <a:latin typeface="Consolas" panose="020B0609020204030204" pitchFamily="49" charset="0"/>
                              </a:rPr>
                              <m:t>st</m:t>
                            </m:r>
                          </m:e>
                          <m:sub>
                            <m:r>
                              <m:rPr>
                                <m:nor/>
                              </m:rPr>
                              <a:rPr lang="en-US" sz="1200" dirty="0">
                                <a:solidFill>
                                  <a:schemeClr val="bg1">
                                    <a:lumMod val="65000"/>
                                  </a:schemeClr>
                                </a:solidFill>
                                <a:latin typeface="Consolas" panose="020B0609020204030204" pitchFamily="49" charset="0"/>
                              </a:rPr>
                              <m:t>₁</m:t>
                            </m:r>
                          </m:sub>
                        </m:sSub>
                        <m:r>
                          <a:rPr lang="en-US" sz="1200" b="0" i="1" smtClean="0">
                            <a:solidFill>
                              <a:schemeClr val="bg1">
                                <a:lumMod val="65000"/>
                              </a:schemeClr>
                            </a:solidFill>
                            <a:latin typeface="Cambria Math" panose="02040503050406030204" pitchFamily="18" charset="0"/>
                          </a:rPr>
                          <m:t>,  </m:t>
                        </m:r>
                        <m:eqArr>
                          <m:eqArrPr>
                            <m:ctrlPr>
                              <a:rPr lang="en-US" sz="1200" i="1" dirty="0">
                                <a:solidFill>
                                  <a:schemeClr val="bg1">
                                    <a:lumMod val="65000"/>
                                  </a:schemeClr>
                                </a:solidFill>
                                <a:latin typeface="Cambria Math" panose="02040503050406030204" pitchFamily="18" charset="0"/>
                              </a:rPr>
                            </m:ctrlPr>
                          </m:eqArrPr>
                          <m:e>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16;</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&lt;&lt;&lt;= 12;</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8 ;</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8 ;</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&lt;&lt;&lt;= 7 ;</m:t>
                            </m:r>
                          </m:e>
                          <m:e>
                            <m:r>
                              <m:rPr>
                                <m:nor/>
                              </m:rPr>
                              <a:rPr lang="en-US" sz="1200" dirty="0">
                                <a:solidFill>
                                  <a:schemeClr val="bg1">
                                    <a:lumMod val="65000"/>
                                  </a:schemeClr>
                                </a:solidFill>
                                <a:latin typeface="Consolas" panose="020B0609020204030204" pitchFamily="49" charset="0"/>
                              </a:rPr>
                              <m:t> ...</m:t>
                            </m:r>
                          </m:e>
                        </m:eqArr>
                        <m:r>
                          <a:rPr lang="en-US" sz="1200" b="0" i="1" dirty="0" smtClean="0">
                            <a:solidFill>
                              <a:schemeClr val="bg1">
                                <a:lumMod val="65000"/>
                              </a:schemeClr>
                            </a:solidFill>
                            <a:latin typeface="Cambria Math" panose="02040503050406030204" pitchFamily="18" charset="0"/>
                          </a:rPr>
                          <m:t>,</m:t>
                        </m:r>
                        <m:r>
                          <m:rPr>
                            <m:nor/>
                          </m:rPr>
                          <a:rPr lang="en-US" sz="1200" b="0" i="0" dirty="0" smtClean="0">
                            <a:solidFill>
                              <a:schemeClr val="bg1">
                                <a:lumMod val="65000"/>
                              </a:schemeClr>
                            </a:solidFill>
                            <a:latin typeface="Cambria Math" panose="02040503050406030204" pitchFamily="18" charset="0"/>
                          </a:rPr>
                          <m:t> </m:t>
                        </m:r>
                        <m:r>
                          <m:rPr>
                            <m:nor/>
                          </m:rPr>
                          <a:rPr lang="en-US" sz="1200" b="0" i="0" dirty="0" smtClean="0">
                            <a:solidFill>
                              <a:schemeClr val="bg1">
                                <a:lumMod val="65000"/>
                              </a:schemeClr>
                            </a:solidFill>
                            <a:latin typeface="Cambria Math" panose="02040503050406030204" pitchFamily="18" charset="0"/>
                          </a:rPr>
                          <m:t>post</m:t>
                        </m:r>
                      </m:e>
                    </m:d>
                  </m:oMath>
                </a14:m>
                <a:endParaRPr lang="en-US" dirty="0">
                  <a:solidFill>
                    <a:schemeClr val="bg1">
                      <a:lumMod val="65000"/>
                    </a:schemeClr>
                  </a:solidFill>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22</a:t>
            </a:fld>
            <a:endParaRPr lang="en-US"/>
          </a:p>
        </p:txBody>
      </p:sp>
      <p:sp>
        <p:nvSpPr>
          <p:cNvPr id="6" name="Rectangle 5">
            <a:extLst>
              <a:ext uri="{FF2B5EF4-FFF2-40B4-BE49-F238E27FC236}">
                <a16:creationId xmlns:a16="http://schemas.microsoft.com/office/drawing/2014/main" id="{CFB142A7-F676-4B63-A447-89F97416F182}"/>
              </a:ext>
            </a:extLst>
          </p:cNvPr>
          <p:cNvSpPr/>
          <p:nvPr/>
        </p:nvSpPr>
        <p:spPr>
          <a:xfrm>
            <a:off x="6314303" y="5338119"/>
            <a:ext cx="4522573" cy="128969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exists v12 v0,</a:t>
            </a:r>
          </a:p>
          <a:p>
            <a:r>
              <a:rPr lang="en-US" dirty="0">
                <a:solidFill>
                  <a:schemeClr val="tx1"/>
                </a:solidFill>
                <a:latin typeface="Consolas" panose="020B0609020204030204" pitchFamily="49" charset="0"/>
              </a:rPr>
              <a:t>     ⟦x12⟧</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v12</a:t>
            </a:r>
          </a:p>
          <a:p>
            <a:r>
              <a:rPr lang="en-US" dirty="0">
                <a:solidFill>
                  <a:schemeClr val="tx1"/>
                </a:solidFill>
                <a:latin typeface="Consolas" panose="020B0609020204030204" pitchFamily="49" charset="0"/>
              </a:rPr>
              <a:t>  /\ ⟦x0 ⟧</a:t>
            </a:r>
            <a:r>
              <a:rPr lang="en-US" baseline="-25000" dirty="0" err="1">
                <a:solidFill>
                  <a:schemeClr val="tx1"/>
                </a:solidFill>
                <a:latin typeface="Consolas" panose="020B0609020204030204" pitchFamily="49" charset="0"/>
              </a:rPr>
              <a:t>st</a:t>
            </a:r>
            <a:r>
              <a:rPr lang="en-US" baseline="-25000" dirty="0">
                <a:solidFill>
                  <a:schemeClr val="tx1"/>
                </a:solidFill>
                <a:latin typeface="Consolas" panose="020B0609020204030204" pitchFamily="49" charset="0"/>
              </a:rPr>
              <a:t>₀</a:t>
            </a:r>
            <a:r>
              <a:rPr lang="en-US" dirty="0">
                <a:solidFill>
                  <a:schemeClr val="tx1"/>
                </a:solidFill>
                <a:latin typeface="Consolas" panose="020B0609020204030204" pitchFamily="49" charset="0"/>
              </a:rPr>
              <a:t>   = Some v0</a:t>
            </a:r>
          </a:p>
          <a:p>
            <a:r>
              <a:rPr lang="en-US" dirty="0">
                <a:solidFill>
                  <a:schemeClr val="tx1"/>
                </a:solidFill>
                <a:latin typeface="Consolas" panose="020B0609020204030204" pitchFamily="49" charset="0"/>
              </a:rPr>
              <a:t>  /\ v12 ^ v0</a:t>
            </a:r>
            <a:r>
              <a:rPr lang="en-US" baseline="-25000" dirty="0">
                <a:solidFill>
                  <a:schemeClr val="bg1"/>
                </a:solidFill>
                <a:latin typeface="Consolas" panose="020B0609020204030204" pitchFamily="49" charset="0"/>
              </a:rPr>
              <a:t>₀</a:t>
            </a:r>
            <a:r>
              <a:rPr lang="en-US" dirty="0">
                <a:solidFill>
                  <a:schemeClr val="tx1"/>
                </a:solidFill>
                <a:latin typeface="Consolas" panose="020B0609020204030204" pitchFamily="49" charset="0"/>
              </a:rPr>
              <a:t> =      ?v</a:t>
            </a:r>
          </a:p>
        </p:txBody>
      </p:sp>
      <p:sp>
        <p:nvSpPr>
          <p:cNvPr id="7" name="Thought Bubble: Cloud 6">
            <a:extLst>
              <a:ext uri="{FF2B5EF4-FFF2-40B4-BE49-F238E27FC236}">
                <a16:creationId xmlns:a16="http://schemas.microsoft.com/office/drawing/2014/main" id="{7B804A4A-2072-437F-90BC-DCAE3B48CA93}"/>
              </a:ext>
            </a:extLst>
          </p:cNvPr>
          <p:cNvSpPr/>
          <p:nvPr/>
        </p:nvSpPr>
        <p:spPr>
          <a:xfrm>
            <a:off x="6944498" y="1825625"/>
            <a:ext cx="3595816" cy="2180968"/>
          </a:xfrm>
          <a:prstGeom prst="cloudCallout">
            <a:avLst>
              <a:gd name="adj1" fmla="val -13616"/>
              <a:gd name="adj2" fmla="val 1168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Solve with</a:t>
            </a:r>
          </a:p>
          <a:p>
            <a:r>
              <a:rPr lang="en-US" dirty="0">
                <a:solidFill>
                  <a:schemeClr val="tx1"/>
                </a:solidFill>
                <a:latin typeface="Consolas" panose="020B0609020204030204" pitchFamily="49" charset="0"/>
              </a:rPr>
              <a:t>repeat </a:t>
            </a:r>
            <a:r>
              <a:rPr lang="en-US" dirty="0" err="1">
                <a:solidFill>
                  <a:schemeClr val="tx1"/>
                </a:solidFill>
                <a:latin typeface="Consolas" panose="020B0609020204030204" pitchFamily="49" charset="0"/>
              </a:rPr>
              <a:t>eexists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repeat split;</a:t>
            </a:r>
          </a:p>
          <a:p>
            <a:r>
              <a:rPr lang="en-US" dirty="0">
                <a:solidFill>
                  <a:schemeClr val="tx1"/>
                </a:solidFill>
                <a:latin typeface="Consolas" panose="020B0609020204030204" pitchFamily="49" charset="0"/>
              </a:rPr>
              <a:t>reflexivity</a:t>
            </a:r>
          </a:p>
        </p:txBody>
      </p:sp>
    </p:spTree>
    <p:extLst>
      <p:ext uri="{BB962C8B-B14F-4D97-AF65-F5344CB8AC3E}">
        <p14:creationId xmlns:p14="http://schemas.microsoft.com/office/powerpoint/2010/main" val="3302499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latin typeface="Consolas" panose="020B0609020204030204" pitchFamily="49" charset="0"/>
                  </a:rPr>
                  <a:t>…</a:t>
                </a:r>
              </a:p>
              <a:p>
                <a:pPr marL="0" indent="0">
                  <a:buNone/>
                </a:pPr>
                <a:r>
                  <a:rPr lang="en-US" dirty="0" err="1">
                    <a:latin typeface="Consolas" panose="020B0609020204030204" pitchFamily="49" charset="0"/>
                  </a:rPr>
                  <a:t>st</a:t>
                </a:r>
                <a:r>
                  <a:rPr lang="en-US" dirty="0">
                    <a:latin typeface="Consolas" panose="020B0609020204030204" pitchFamily="49" charset="0"/>
                  </a:rPr>
                  <a:t>₀ := …</a:t>
                </a:r>
              </a:p>
              <a:p>
                <a:pPr marL="0" indent="0">
                  <a:buNone/>
                </a:pPr>
                <a:r>
                  <a:rPr lang="en-US" dirty="0">
                    <a:latin typeface="Consolas" panose="020B0609020204030204" pitchFamily="49" charset="0"/>
                  </a:rPr>
                  <a:t>v₀  := x + y</a:t>
                </a:r>
              </a:p>
              <a:p>
                <a:pPr marL="0" indent="0">
                  <a:buNone/>
                </a:pPr>
                <a:r>
                  <a:rPr lang="en-US" dirty="0" err="1">
                    <a:latin typeface="Consolas" panose="020B0609020204030204" pitchFamily="49" charset="0"/>
                  </a:rPr>
                  <a:t>st</a:t>
                </a:r>
                <a:r>
                  <a:rPr lang="en-US" dirty="0">
                    <a:latin typeface="Consolas" panose="020B0609020204030204" pitchFamily="49" charset="0"/>
                  </a:rPr>
                  <a:t>₁ := </a:t>
                </a:r>
                <a:r>
                  <a:rPr lang="en-US" dirty="0" err="1">
                    <a:latin typeface="Consolas" panose="020B0609020204030204" pitchFamily="49" charset="0"/>
                  </a:rPr>
                  <a:t>st</a:t>
                </a:r>
                <a:r>
                  <a:rPr lang="en-US" dirty="0">
                    <a:latin typeface="Consolas" panose="020B0609020204030204" pitchFamily="49" charset="0"/>
                  </a:rPr>
                  <a:t>₀[x0:=v₀]</a:t>
                </a:r>
              </a:p>
              <a:p>
                <a:pPr marL="0" indent="0">
                  <a:buNone/>
                </a:pPr>
                <a:r>
                  <a:rPr lang="en-US" dirty="0">
                    <a:latin typeface="Consolas" panose="020B0609020204030204" pitchFamily="49" charset="0"/>
                  </a:rPr>
                  <a:t>v₁  := z ^ v₀</a:t>
                </a:r>
              </a:p>
              <a:p>
                <a:pPr marL="0" indent="0">
                  <a:buNone/>
                </a:pPr>
                <a:r>
                  <a:rPr lang="en-US" dirty="0" err="1">
                    <a:latin typeface="Consolas" panose="020B0609020204030204" pitchFamily="49" charset="0"/>
                  </a:rPr>
                  <a:t>st</a:t>
                </a:r>
                <a:r>
                  <a:rPr lang="en-US" dirty="0">
                    <a:latin typeface="Consolas" panose="020B0609020204030204" pitchFamily="49" charset="0"/>
                  </a:rPr>
                  <a:t>₂ := </a:t>
                </a:r>
                <a:r>
                  <a:rPr lang="en-US" dirty="0" err="1">
                    <a:latin typeface="Consolas" panose="020B0609020204030204" pitchFamily="49" charset="0"/>
                  </a:rPr>
                  <a:t>st</a:t>
                </a:r>
                <a:r>
                  <a:rPr lang="en-US" dirty="0">
                    <a:latin typeface="Consolas" panose="020B0609020204030204" pitchFamily="49" charset="0"/>
                  </a:rPr>
                  <a:t>₁[x12:=v₁]</a:t>
                </a:r>
              </a:p>
              <a:p>
                <a:pPr marL="0" indent="0">
                  <a:buNone/>
                </a:pPr>
                <a:r>
                  <a:rPr lang="en-US" dirty="0">
                    <a:latin typeface="Consolas" panose="020B0609020204030204" pitchFamily="49" charset="0"/>
                  </a:rPr>
                  <a:t>===================================================</a:t>
                </a:r>
              </a:p>
              <a:p>
                <a:pPr marL="0" indent="0">
                  <a:buNone/>
                </a:pPr>
                <a:r>
                  <a:rPr lang="en-US" b="0" dirty="0">
                    <a:latin typeface="Consolas" panose="020B0609020204030204" pitchFamily="49" charset="0"/>
                  </a:rPr>
                  <a:t>wp</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m:rPr>
                                <m:nor/>
                              </m:rPr>
                              <a:rPr lang="en-US" sz="1200" b="0" i="0" smtClean="0">
                                <a:latin typeface="Consolas" panose="020B0609020204030204" pitchFamily="49" charset="0"/>
                              </a:rPr>
                              <m:t>st</m:t>
                            </m:r>
                          </m:e>
                          <m:sub>
                            <m:r>
                              <m:rPr>
                                <m:nor/>
                              </m:rPr>
                              <a:rPr lang="en-US" sz="1200" dirty="0">
                                <a:latin typeface="Consolas" panose="020B0609020204030204" pitchFamily="49" charset="0"/>
                              </a:rPr>
                              <m:t>₁</m:t>
                            </m:r>
                          </m:sub>
                        </m:sSub>
                        <m:r>
                          <a:rPr lang="en-US" sz="1200" b="0" i="1" smtClean="0">
                            <a:latin typeface="Cambria Math" panose="02040503050406030204" pitchFamily="18" charset="0"/>
                          </a:rPr>
                          <m:t>,  </m:t>
                        </m:r>
                        <m:eqArr>
                          <m:eqArrPr>
                            <m:ctrlPr>
                              <a:rPr lang="en-US" sz="1200" i="1" dirty="0">
                                <a:latin typeface="Cambria Math" panose="02040503050406030204" pitchFamily="18" charset="0"/>
                              </a:rPr>
                            </m:ctrlPr>
                          </m:eqArrPr>
                          <m:e>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b="0" i="0" dirty="0" smtClean="0">
                                <a:latin typeface="Consolas" panose="020B0609020204030204" pitchFamily="49" charset="0"/>
                              </a:rPr>
                              <m:t>           </m:t>
                            </m:r>
                            <m:r>
                              <m:rPr>
                                <m:nor/>
                              </m:rPr>
                              <a:rPr lang="en-US" sz="1200" dirty="0">
                                <a:latin typeface="Consolas" panose="020B0609020204030204" pitchFamily="49" charset="0"/>
                              </a:rPr>
                              <m:t> </m:t>
                            </m:r>
                            <m:r>
                              <m:rPr>
                                <m:nor/>
                              </m:rPr>
                              <a:rPr lang="en-US" sz="1200" dirty="0">
                                <a:latin typeface="Consolas" panose="020B0609020204030204" pitchFamily="49" charset="0"/>
                              </a:rPr>
                              <m:t>x</m:t>
                            </m:r>
                            <m:r>
                              <m:rPr>
                                <m:nor/>
                              </m:rPr>
                              <a:rPr lang="en-US" sz="1200" dirty="0">
                                <a:latin typeface="Consolas" panose="020B0609020204030204" pitchFamily="49" charset="0"/>
                              </a:rPr>
                              <m:t>12 &lt;&lt;&lt;= 16;</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12;</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12 ^= </m:t>
                            </m:r>
                            <m:r>
                              <m:rPr>
                                <m:nor/>
                              </m:rPr>
                              <a:rPr lang="en-US" sz="1200" dirty="0">
                                <a:latin typeface="Consolas" panose="020B0609020204030204" pitchFamily="49" charset="0"/>
                              </a:rPr>
                              <m:t>x</m:t>
                            </m:r>
                            <m:r>
                              <m:rPr>
                                <m:nor/>
                              </m:rPr>
                              <a:rPr lang="en-US" sz="1200" dirty="0">
                                <a:latin typeface="Consolas" panose="020B0609020204030204" pitchFamily="49" charset="0"/>
                              </a:rPr>
                              <m:t>0 ; </m:t>
                            </m:r>
                            <m:r>
                              <m:rPr>
                                <m:nor/>
                              </m:rPr>
                              <a:rPr lang="en-US" sz="1200" dirty="0">
                                <a:latin typeface="Consolas" panose="020B0609020204030204" pitchFamily="49" charset="0"/>
                              </a:rPr>
                              <m:t>x</m:t>
                            </m:r>
                            <m:r>
                              <m:rPr>
                                <m:nor/>
                              </m:rPr>
                              <a:rPr lang="en-US" sz="1200" dirty="0">
                                <a:latin typeface="Consolas" panose="020B0609020204030204" pitchFamily="49" charset="0"/>
                              </a:rPr>
                              <m:t>12 &lt;&lt;&lt;= 8 ;</m:t>
                            </m:r>
                          </m:e>
                          <m:e>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12; </m:t>
                            </m:r>
                            <m:r>
                              <m:rPr>
                                <m:nor/>
                              </m:rPr>
                              <a:rPr lang="en-US" sz="1200" dirty="0">
                                <a:latin typeface="Consolas" panose="020B0609020204030204" pitchFamily="49" charset="0"/>
                              </a:rPr>
                              <m:t>x</m:t>
                            </m:r>
                            <m:r>
                              <m:rPr>
                                <m:nor/>
                              </m:rPr>
                              <a:rPr lang="en-US" sz="1200" dirty="0">
                                <a:latin typeface="Consolas" panose="020B0609020204030204" pitchFamily="49" charset="0"/>
                              </a:rPr>
                              <m:t>4  ^= </m:t>
                            </m:r>
                            <m:r>
                              <m:rPr>
                                <m:nor/>
                              </m:rPr>
                              <a:rPr lang="en-US" sz="1200" dirty="0">
                                <a:latin typeface="Consolas" panose="020B0609020204030204" pitchFamily="49" charset="0"/>
                              </a:rPr>
                              <m:t>x</m:t>
                            </m:r>
                            <m:r>
                              <m:rPr>
                                <m:nor/>
                              </m:rPr>
                              <a:rPr lang="en-US" sz="1200" dirty="0">
                                <a:latin typeface="Consolas" panose="020B0609020204030204" pitchFamily="49" charset="0"/>
                              </a:rPr>
                              <m:t>8 ; </m:t>
                            </m:r>
                            <m:r>
                              <m:rPr>
                                <m:nor/>
                              </m:rPr>
                              <a:rPr lang="en-US" sz="1200" dirty="0">
                                <a:latin typeface="Consolas" panose="020B0609020204030204" pitchFamily="49" charset="0"/>
                              </a:rPr>
                              <m:t>x</m:t>
                            </m:r>
                            <m:r>
                              <m:rPr>
                                <m:nor/>
                              </m:rPr>
                              <a:rPr lang="en-US" sz="1200" dirty="0">
                                <a:latin typeface="Consolas" panose="020B0609020204030204" pitchFamily="49" charset="0"/>
                              </a:rPr>
                              <m:t>4  &lt;&lt;&lt;= 7 ;</m:t>
                            </m:r>
                          </m:e>
                          <m:e>
                            <m:r>
                              <m:rPr>
                                <m:nor/>
                              </m:rPr>
                              <a:rPr lang="en-US" sz="1200" dirty="0">
                                <a:latin typeface="Consolas" panose="020B0609020204030204" pitchFamily="49" charset="0"/>
                              </a:rPr>
                              <m:t> ...</m:t>
                            </m:r>
                          </m:e>
                        </m:eqArr>
                        <m:r>
                          <a:rPr lang="en-US" sz="1200" b="0" i="1" dirty="0" smtClean="0">
                            <a:latin typeface="Cambria Math" panose="02040503050406030204" pitchFamily="18" charset="0"/>
                          </a:rPr>
                          <m:t>,</m:t>
                        </m:r>
                        <m:r>
                          <m:rPr>
                            <m:nor/>
                          </m:rPr>
                          <a:rPr lang="en-US" sz="1200" b="0" i="0" dirty="0" smtClean="0">
                            <a:latin typeface="Cambria Math" panose="02040503050406030204" pitchFamily="18" charset="0"/>
                          </a:rPr>
                          <m:t> </m:t>
                        </m:r>
                        <m:r>
                          <m:rPr>
                            <m:nor/>
                          </m:rPr>
                          <a:rPr lang="en-US" sz="1200" b="0" i="0" dirty="0" smtClean="0">
                            <a:latin typeface="Cambria Math" panose="02040503050406030204" pitchFamily="18" charset="0"/>
                          </a:rPr>
                          <m:t>post</m:t>
                        </m:r>
                      </m:e>
                    </m:d>
                  </m:oMath>
                </a14:m>
                <a:endParaRPr lang="en-US" dirty="0">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23</a:t>
            </a:fld>
            <a:endParaRPr lang="en-US"/>
          </a:p>
        </p:txBody>
      </p:sp>
    </p:spTree>
    <p:extLst>
      <p:ext uri="{BB962C8B-B14F-4D97-AF65-F5344CB8AC3E}">
        <p14:creationId xmlns:p14="http://schemas.microsoft.com/office/powerpoint/2010/main" val="211055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Whack-a-Mole: Contexts, Term Size, and </a:t>
            </a:r>
            <a:r>
              <a:rPr lang="en-US" dirty="0" err="1"/>
              <a:t>Evars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0515600" cy="4667250"/>
              </a:xfrm>
            </p:spPr>
            <p:txBody>
              <a:bodyPr numCol="1">
                <a:noAutofit/>
              </a:bodyPr>
              <a:lstStyle/>
              <a:p>
                <a:pPr marL="0" indent="0">
                  <a:buNone/>
                </a:pPr>
                <a:r>
                  <a:rPr lang="en-US" dirty="0">
                    <a:solidFill>
                      <a:schemeClr val="bg1">
                        <a:lumMod val="65000"/>
                      </a:schemeClr>
                    </a:solidFill>
                    <a:latin typeface="Consolas" panose="020B0609020204030204" pitchFamily="49" charset="0"/>
                  </a:rPr>
                  <a:t>…</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₀ := …</a:t>
                </a:r>
              </a:p>
              <a:p>
                <a:pPr marL="0" indent="0">
                  <a:buNone/>
                </a:pPr>
                <a:r>
                  <a:rPr lang="en-US" dirty="0">
                    <a:solidFill>
                      <a:schemeClr val="bg1">
                        <a:lumMod val="65000"/>
                      </a:schemeClr>
                    </a:solidFill>
                    <a:latin typeface="Consolas" panose="020B0609020204030204" pitchFamily="49" charset="0"/>
                  </a:rPr>
                  <a:t>v₀  := x + y</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₁ := </a:t>
                </a: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₀[x0:=v₀]</a:t>
                </a:r>
              </a:p>
              <a:p>
                <a:pPr marL="0" indent="0">
                  <a:buNone/>
                </a:pPr>
                <a:r>
                  <a:rPr lang="en-US" dirty="0">
                    <a:solidFill>
                      <a:schemeClr val="bg1">
                        <a:lumMod val="65000"/>
                      </a:schemeClr>
                    </a:solidFill>
                    <a:latin typeface="Consolas" panose="020B0609020204030204" pitchFamily="49" charset="0"/>
                  </a:rPr>
                  <a:t>v₁  := z ^ v₀</a:t>
                </a:r>
              </a:p>
              <a:p>
                <a:pPr marL="0" indent="0">
                  <a:buNone/>
                </a:pP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₂ := </a:t>
                </a:r>
                <a:r>
                  <a:rPr lang="en-US" dirty="0" err="1">
                    <a:solidFill>
                      <a:schemeClr val="bg1">
                        <a:lumMod val="65000"/>
                      </a:schemeClr>
                    </a:solidFill>
                    <a:latin typeface="Consolas" panose="020B0609020204030204" pitchFamily="49" charset="0"/>
                  </a:rPr>
                  <a:t>st</a:t>
                </a:r>
                <a:r>
                  <a:rPr lang="en-US" dirty="0">
                    <a:solidFill>
                      <a:schemeClr val="bg1">
                        <a:lumMod val="65000"/>
                      </a:schemeClr>
                    </a:solidFill>
                    <a:latin typeface="Consolas" panose="020B0609020204030204" pitchFamily="49" charset="0"/>
                  </a:rPr>
                  <a:t>₁[x12:=v₁]</a:t>
                </a:r>
              </a:p>
              <a:p>
                <a:pPr marL="0" indent="0">
                  <a:buNone/>
                </a:pPr>
                <a:r>
                  <a:rPr lang="en-US" dirty="0">
                    <a:solidFill>
                      <a:schemeClr val="bg1">
                        <a:lumMod val="65000"/>
                      </a:schemeClr>
                    </a:solidFill>
                    <a:latin typeface="Consolas" panose="020B0609020204030204" pitchFamily="49" charset="0"/>
                  </a:rPr>
                  <a:t>===================================================</a:t>
                </a:r>
              </a:p>
              <a:p>
                <a:pPr marL="0" indent="0">
                  <a:buNone/>
                </a:pPr>
                <a:r>
                  <a:rPr lang="en-US" b="0" dirty="0">
                    <a:solidFill>
                      <a:schemeClr val="bg1">
                        <a:lumMod val="65000"/>
                      </a:schemeClr>
                    </a:solidFill>
                    <a:latin typeface="Consolas" panose="020B0609020204030204" pitchFamily="49" charset="0"/>
                  </a:rPr>
                  <a:t>wp</a:t>
                </a:r>
                <a14:m>
                  <m:oMath xmlns:m="http://schemas.openxmlformats.org/officeDocument/2006/math">
                    <m:d>
                      <m:dPr>
                        <m:ctrlPr>
                          <a:rPr lang="en-US" sz="1200" b="0" i="1" smtClean="0">
                            <a:solidFill>
                              <a:schemeClr val="bg1">
                                <a:lumMod val="65000"/>
                              </a:schemeClr>
                            </a:solidFill>
                            <a:latin typeface="Cambria Math" panose="02040503050406030204" pitchFamily="18" charset="0"/>
                          </a:rPr>
                        </m:ctrlPr>
                      </m:dPr>
                      <m:e>
                        <m:sSub>
                          <m:sSubPr>
                            <m:ctrlPr>
                              <a:rPr lang="en-US" sz="1200" b="0" i="1" smtClean="0">
                                <a:solidFill>
                                  <a:schemeClr val="bg1">
                                    <a:lumMod val="65000"/>
                                  </a:schemeClr>
                                </a:solidFill>
                                <a:latin typeface="Cambria Math" panose="02040503050406030204" pitchFamily="18" charset="0"/>
                              </a:rPr>
                            </m:ctrlPr>
                          </m:sSubPr>
                          <m:e>
                            <m:r>
                              <m:rPr>
                                <m:nor/>
                              </m:rPr>
                              <a:rPr lang="en-US" sz="1200" b="0" i="0" smtClean="0">
                                <a:solidFill>
                                  <a:schemeClr val="bg1">
                                    <a:lumMod val="65000"/>
                                  </a:schemeClr>
                                </a:solidFill>
                                <a:latin typeface="Consolas" panose="020B0609020204030204" pitchFamily="49" charset="0"/>
                              </a:rPr>
                              <m:t>st</m:t>
                            </m:r>
                          </m:e>
                          <m:sub>
                            <m:r>
                              <m:rPr>
                                <m:nor/>
                              </m:rPr>
                              <a:rPr lang="en-US" sz="1200" dirty="0">
                                <a:solidFill>
                                  <a:schemeClr val="bg1">
                                    <a:lumMod val="65000"/>
                                  </a:schemeClr>
                                </a:solidFill>
                                <a:latin typeface="Consolas" panose="020B0609020204030204" pitchFamily="49" charset="0"/>
                              </a:rPr>
                              <m:t>₁</m:t>
                            </m:r>
                          </m:sub>
                        </m:sSub>
                        <m:r>
                          <a:rPr lang="en-US" sz="1200" b="0" i="1" smtClean="0">
                            <a:solidFill>
                              <a:schemeClr val="bg1">
                                <a:lumMod val="65000"/>
                              </a:schemeClr>
                            </a:solidFill>
                            <a:latin typeface="Cambria Math" panose="02040503050406030204" pitchFamily="18" charset="0"/>
                          </a:rPr>
                          <m:t>,  </m:t>
                        </m:r>
                        <m:eqArr>
                          <m:eqArrPr>
                            <m:ctrlPr>
                              <a:rPr lang="en-US" sz="1200" i="1" dirty="0">
                                <a:solidFill>
                                  <a:schemeClr val="bg1">
                                    <a:lumMod val="65000"/>
                                  </a:schemeClr>
                                </a:solidFill>
                                <a:latin typeface="Cambria Math" panose="02040503050406030204" pitchFamily="18" charset="0"/>
                              </a:rPr>
                            </m:ctrlPr>
                          </m:eqArrPr>
                          <m:e>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b="0" i="0" dirty="0" smtClean="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16;</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&lt;&lt;&lt;= 12;</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8 ;</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0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&lt;&lt;&lt;= 8 ;</m:t>
                            </m:r>
                          </m:e>
                          <m:e>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12;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8 ; </m:t>
                            </m:r>
                            <m:r>
                              <m:rPr>
                                <m:nor/>
                              </m:rPr>
                              <a:rPr lang="en-US" sz="1200" dirty="0">
                                <a:solidFill>
                                  <a:schemeClr val="bg1">
                                    <a:lumMod val="65000"/>
                                  </a:schemeClr>
                                </a:solidFill>
                                <a:latin typeface="Consolas" panose="020B0609020204030204" pitchFamily="49" charset="0"/>
                              </a:rPr>
                              <m:t>x</m:t>
                            </m:r>
                            <m:r>
                              <m:rPr>
                                <m:nor/>
                              </m:rPr>
                              <a:rPr lang="en-US" sz="1200" dirty="0">
                                <a:solidFill>
                                  <a:schemeClr val="bg1">
                                    <a:lumMod val="65000"/>
                                  </a:schemeClr>
                                </a:solidFill>
                                <a:latin typeface="Consolas" panose="020B0609020204030204" pitchFamily="49" charset="0"/>
                              </a:rPr>
                              <m:t>4  &lt;&lt;&lt;= 7 ;</m:t>
                            </m:r>
                          </m:e>
                          <m:e>
                            <m:r>
                              <m:rPr>
                                <m:nor/>
                              </m:rPr>
                              <a:rPr lang="en-US" sz="1200" dirty="0">
                                <a:solidFill>
                                  <a:schemeClr val="bg1">
                                    <a:lumMod val="65000"/>
                                  </a:schemeClr>
                                </a:solidFill>
                                <a:latin typeface="Consolas" panose="020B0609020204030204" pitchFamily="49" charset="0"/>
                              </a:rPr>
                              <m:t> ...</m:t>
                            </m:r>
                          </m:e>
                        </m:eqArr>
                        <m:r>
                          <a:rPr lang="en-US" sz="1200" b="0" i="1" dirty="0" smtClean="0">
                            <a:solidFill>
                              <a:schemeClr val="bg1">
                                <a:lumMod val="65000"/>
                              </a:schemeClr>
                            </a:solidFill>
                            <a:latin typeface="Cambria Math" panose="02040503050406030204" pitchFamily="18" charset="0"/>
                          </a:rPr>
                          <m:t>,</m:t>
                        </m:r>
                        <m:r>
                          <m:rPr>
                            <m:nor/>
                          </m:rPr>
                          <a:rPr lang="en-US" sz="1200" b="0" i="0" dirty="0" smtClean="0">
                            <a:solidFill>
                              <a:schemeClr val="bg1">
                                <a:lumMod val="65000"/>
                              </a:schemeClr>
                            </a:solidFill>
                            <a:latin typeface="Cambria Math" panose="02040503050406030204" pitchFamily="18" charset="0"/>
                          </a:rPr>
                          <m:t> </m:t>
                        </m:r>
                        <m:r>
                          <m:rPr>
                            <m:nor/>
                          </m:rPr>
                          <a:rPr lang="en-US" sz="1200" b="0" i="0" dirty="0" smtClean="0">
                            <a:solidFill>
                              <a:schemeClr val="bg1">
                                <a:lumMod val="65000"/>
                              </a:schemeClr>
                            </a:solidFill>
                            <a:latin typeface="Cambria Math" panose="02040503050406030204" pitchFamily="18" charset="0"/>
                          </a:rPr>
                          <m:t>post</m:t>
                        </m:r>
                      </m:e>
                    </m:d>
                  </m:oMath>
                </a14:m>
                <a:endParaRPr lang="en-US" dirty="0">
                  <a:solidFill>
                    <a:schemeClr val="bg1">
                      <a:lumMod val="65000"/>
                    </a:schemeClr>
                  </a:solidFill>
                  <a:latin typeface="Consolas" panose="020B0609020204030204" pitchFamily="49" charset="0"/>
                </a:endParaRPr>
              </a:p>
            </p:txBody>
          </p:sp>
        </mc:Choice>
        <mc:Fallback xmlns="">
          <p:sp>
            <p:nvSpPr>
              <p:cNvPr id="3" name="Content Placeholder 2">
                <a:extLst>
                  <a:ext uri="{FF2B5EF4-FFF2-40B4-BE49-F238E27FC236}">
                    <a16:creationId xmlns:a16="http://schemas.microsoft.com/office/drawing/2014/main" id="{F1E4E30B-6A4C-4DE8-9ECC-1873844AEE0B}"/>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217" t="-221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24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7372D9-0DA6-4B6D-8EE3-553E8694265D}"/>
                  </a:ext>
                </a:extLst>
              </p:cNvPr>
              <p:cNvSpPr txBox="1"/>
              <p:nvPr/>
            </p:nvSpPr>
            <p:spPr>
              <a:xfrm>
                <a:off x="4715013" y="2205682"/>
                <a:ext cx="2761975" cy="306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900" i="1" smtClean="0">
                          <a:latin typeface="Cambria Math" panose="02040503050406030204" pitchFamily="18" charset="0"/>
                        </a:rPr>
                        <m:t>⋯</m:t>
                      </m:r>
                    </m:oMath>
                  </m:oMathPara>
                </a14:m>
                <a:endParaRPr lang="en-US" sz="19900" dirty="0"/>
              </a:p>
            </p:txBody>
          </p:sp>
        </mc:Choice>
        <mc:Fallback xmlns="">
          <p:sp>
            <p:nvSpPr>
              <p:cNvPr id="6" name="TextBox 5">
                <a:extLst>
                  <a:ext uri="{FF2B5EF4-FFF2-40B4-BE49-F238E27FC236}">
                    <a16:creationId xmlns:a16="http://schemas.microsoft.com/office/drawing/2014/main" id="{B17372D9-0DA6-4B6D-8EE3-553E8694265D}"/>
                  </a:ext>
                </a:extLst>
              </p:cNvPr>
              <p:cNvSpPr txBox="1">
                <a:spLocks noRot="1" noChangeAspect="1" noMove="1" noResize="1" noEditPoints="1" noAdjustHandles="1" noChangeArrowheads="1" noChangeShapeType="1" noTextEdit="1"/>
              </p:cNvSpPr>
              <p:nvPr/>
            </p:nvSpPr>
            <p:spPr>
              <a:xfrm>
                <a:off x="4715013" y="2205682"/>
                <a:ext cx="2761975" cy="306237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3686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200" y="365125"/>
            <a:ext cx="11353800" cy="1325563"/>
          </a:xfrm>
        </p:spPr>
        <p:txBody>
          <a:bodyPr>
            <a:normAutofit/>
          </a:bodyPr>
          <a:lstStyle/>
          <a:p>
            <a:r>
              <a:rPr lang="en-US" dirty="0"/>
              <a:t>Performance?</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25</a:t>
            </a:fld>
            <a:endParaRPr lang="en-US"/>
          </a:p>
        </p:txBody>
      </p:sp>
      <p:pic>
        <p:nvPicPr>
          <p:cNvPr id="9" name="Content Placeholder 8">
            <a:extLst>
              <a:ext uri="{FF2B5EF4-FFF2-40B4-BE49-F238E27FC236}">
                <a16:creationId xmlns:a16="http://schemas.microsoft.com/office/drawing/2014/main" id="{DAC03F63-096A-4487-B340-F06EBC946EEE}"/>
              </a:ext>
            </a:extLst>
          </p:cNvPr>
          <p:cNvPicPr>
            <a:picLocks noGrp="1" noChangeAspect="1"/>
          </p:cNvPicPr>
          <p:nvPr>
            <p:ph idx="1"/>
          </p:nvPr>
        </p:nvPicPr>
        <p:blipFill rotWithShape="1">
          <a:blip r:embed="rId3"/>
          <a:srcRect t="35406" r="28142" b="41531"/>
          <a:stretch/>
        </p:blipFill>
        <p:spPr>
          <a:xfrm>
            <a:off x="0" y="1865868"/>
            <a:ext cx="8760941" cy="1581665"/>
          </a:xfrm>
          <a:prstGeom prst="rect">
            <a:avLst/>
          </a:prstGeom>
        </p:spPr>
      </p:pic>
    </p:spTree>
    <p:extLst>
      <p:ext uri="{BB962C8B-B14F-4D97-AF65-F5344CB8AC3E}">
        <p14:creationId xmlns:p14="http://schemas.microsoft.com/office/powerpoint/2010/main" val="117468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E7D2-942C-4336-9A0D-7F8C5FD4867D}"/>
              </a:ext>
            </a:extLst>
          </p:cNvPr>
          <p:cNvSpPr>
            <a:spLocks noGrp="1"/>
          </p:cNvSpPr>
          <p:nvPr>
            <p:ph type="title"/>
          </p:nvPr>
        </p:nvSpPr>
        <p:spPr/>
        <p:txBody>
          <a:bodyPr/>
          <a:lstStyle/>
          <a:p>
            <a:r>
              <a:rPr lang="en-US" dirty="0" err="1"/>
              <a:t>LtacProf</a:t>
            </a:r>
            <a:r>
              <a:rPr lang="en-US" dirty="0"/>
              <a:t>!</a:t>
            </a:r>
          </a:p>
        </p:txBody>
      </p:sp>
      <p:sp>
        <p:nvSpPr>
          <p:cNvPr id="3" name="Content Placeholder 2">
            <a:extLst>
              <a:ext uri="{FF2B5EF4-FFF2-40B4-BE49-F238E27FC236}">
                <a16:creationId xmlns:a16="http://schemas.microsoft.com/office/drawing/2014/main" id="{E6E201CD-DC23-4852-A48B-32B5ADDE2D57}"/>
              </a:ext>
            </a:extLst>
          </p:cNvPr>
          <p:cNvSpPr>
            <a:spLocks noGrp="1"/>
          </p:cNvSpPr>
          <p:nvPr>
            <p:ph idx="1"/>
          </p:nvPr>
        </p:nvSpPr>
        <p:spPr>
          <a:xfrm>
            <a:off x="838200" y="1825624"/>
            <a:ext cx="10515600" cy="5032375"/>
          </a:xfrm>
        </p:spPr>
        <p:txBody>
          <a:bodyPr>
            <a:normAutofit fontScale="70000" lnSpcReduction="20000"/>
          </a:bodyPr>
          <a:lstStyle/>
          <a:p>
            <a:pPr marL="0" indent="0">
              <a:lnSpc>
                <a:spcPct val="120000"/>
              </a:lnSpc>
              <a:spcBef>
                <a:spcPts val="0"/>
              </a:spcBef>
              <a:buNone/>
            </a:pPr>
            <a:r>
              <a:rPr lang="en-US" dirty="0">
                <a:latin typeface="Consolas" panose="020B0609020204030204" pitchFamily="49" charset="0"/>
              </a:rPr>
              <a:t>total time:     71.126s</a:t>
            </a:r>
          </a:p>
          <a:p>
            <a:pPr marL="0" indent="0">
              <a:lnSpc>
                <a:spcPct val="120000"/>
              </a:lnSpc>
              <a:spcBef>
                <a:spcPts val="0"/>
              </a:spcBef>
              <a:buNone/>
            </a:pPr>
            <a:r>
              <a:rPr lang="en-US" dirty="0">
                <a:latin typeface="Consolas" panose="020B0609020204030204" pitchFamily="49" charset="0"/>
              </a:rPr>
              <a:t> tactic                                   local  total   calls       max</a:t>
            </a:r>
          </a:p>
          <a:p>
            <a:pPr marL="0" indent="0">
              <a:lnSpc>
                <a:spcPct val="120000"/>
              </a:lnSpc>
              <a:spcBef>
                <a:spcPts val="0"/>
              </a:spcBef>
              <a:buNone/>
            </a:pPr>
            <a:r>
              <a:rPr lang="en-US" dirty="0">
                <a:latin typeface="Consolas" panose="020B0609020204030204" pitchFamily="49" charset="0"/>
              </a:rPr>
              <a:t>────────────────────────────────────────┴──────┴──────┴───────┴─────────┘</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straightline</a:t>
            </a:r>
            <a:r>
              <a:rPr lang="en-US" dirty="0">
                <a:latin typeface="Consolas" panose="020B0609020204030204" pitchFamily="49" charset="0"/>
              </a:rPr>
              <a:t> --------------------------  65.8%  92.5%   11109    0.862s</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straightline_cleanup</a:t>
            </a:r>
            <a:r>
              <a:rPr lang="en-US" dirty="0">
                <a:latin typeface="Consolas" panose="020B0609020204030204" pitchFamily="49" charset="0"/>
              </a:rPr>
              <a:t> ------------------  31.0%  77.5%   27471    0.103s</a:t>
            </a:r>
          </a:p>
          <a:p>
            <a:pPr marL="0" indent="0">
              <a:lnSpc>
                <a:spcPct val="120000"/>
              </a:lnSpc>
              <a:spcBef>
                <a:spcPts val="0"/>
              </a:spcBef>
              <a:buNone/>
            </a:pPr>
            <a:r>
              <a:rPr lang="en-US" dirty="0">
                <a:latin typeface="Consolas" panose="020B0609020204030204" pitchFamily="49" charset="0"/>
              </a:rPr>
              <a:t>─clear (</a:t>
            </a:r>
            <a:r>
              <a:rPr lang="en-US" dirty="0" err="1">
                <a:latin typeface="Consolas" panose="020B0609020204030204" pitchFamily="49" charset="0"/>
              </a:rPr>
              <a:t>hyp_list</a:t>
            </a:r>
            <a:r>
              <a:rPr lang="en-US" dirty="0">
                <a:latin typeface="Consolas" panose="020B0609020204030204" pitchFamily="49" charset="0"/>
              </a:rPr>
              <a:t>) ----------------------  45.2%  45.2%  188438    0.023s</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cbn</a:t>
            </a:r>
            <a:r>
              <a:rPr lang="en-US" dirty="0">
                <a:latin typeface="Consolas" panose="020B0609020204030204" pitchFamily="49" charset="0"/>
              </a:rPr>
              <a:t>[</a:t>
            </a:r>
            <a:r>
              <a:rPr lang="en-US" dirty="0" err="1">
                <a:latin typeface="Consolas" panose="020B0609020204030204" pitchFamily="49" charset="0"/>
              </a:rPr>
              <a:t>interp_binop</a:t>
            </a:r>
            <a:r>
              <a:rPr lang="en-US" dirty="0">
                <a:latin typeface="Consolas" panose="020B0609020204030204" pitchFamily="49" charset="0"/>
              </a:rPr>
              <a:t>] in * ----------------   8.4%   8.4%    2807    0.016s</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ensure_free</a:t>
            </a:r>
            <a:r>
              <a:rPr lang="en-US" dirty="0">
                <a:latin typeface="Consolas" panose="020B0609020204030204" pitchFamily="49" charset="0"/>
              </a:rPr>
              <a:t> ---------------------------   0.0%   3.0%       0    0.034s</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rename_to_different</a:t>
            </a:r>
            <a:r>
              <a:rPr lang="en-US" dirty="0">
                <a:latin typeface="Consolas" panose="020B0609020204030204" pitchFamily="49" charset="0"/>
              </a:rPr>
              <a:t> -------------------   0.0%   3.0%     194    0.033s</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assert_succeeds</a:t>
            </a:r>
            <a:r>
              <a:rPr lang="en-US" dirty="0">
                <a:latin typeface="Consolas" panose="020B0609020204030204" pitchFamily="49" charset="0"/>
              </a:rPr>
              <a:t> -----------------------   0.0%   2.9%     194    0.032s</a:t>
            </a:r>
          </a:p>
          <a:p>
            <a:pPr marL="0" indent="0">
              <a:lnSpc>
                <a:spcPct val="120000"/>
              </a:lnSpc>
              <a:spcBef>
                <a:spcPts val="0"/>
              </a:spcBef>
              <a:buNone/>
            </a:pPr>
            <a:r>
              <a:rPr lang="en-US" dirty="0">
                <a:latin typeface="Consolas" panose="020B0609020204030204" pitchFamily="49" charset="0"/>
              </a:rPr>
              <a:t>─</a:t>
            </a:r>
            <a:r>
              <a:rPr lang="en-US" dirty="0" err="1">
                <a:latin typeface="Consolas" panose="020B0609020204030204" pitchFamily="49" charset="0"/>
              </a:rPr>
              <a:t>assert_fails</a:t>
            </a:r>
            <a:r>
              <a:rPr lang="en-US" dirty="0">
                <a:latin typeface="Consolas" panose="020B0609020204030204" pitchFamily="49" charset="0"/>
              </a:rPr>
              <a:t> --------------------------   0.0%   2.8%     291    0.032s</a:t>
            </a:r>
          </a:p>
          <a:p>
            <a:pPr marL="0" indent="0">
              <a:lnSpc>
                <a:spcPct val="120000"/>
              </a:lnSpc>
              <a:spcBef>
                <a:spcPts val="0"/>
              </a:spcBef>
              <a:buNone/>
            </a:pPr>
            <a:r>
              <a:rPr lang="en-US" dirty="0">
                <a:latin typeface="Consolas" panose="020B0609020204030204" pitchFamily="49" charset="0"/>
              </a:rPr>
              <a:t>─tac -----------------------------------   0.0%   2.8%     194    0.032s</a:t>
            </a:r>
          </a:p>
          <a:p>
            <a:pPr marL="0" indent="0">
              <a:lnSpc>
                <a:spcPct val="120000"/>
              </a:lnSpc>
              <a:spcBef>
                <a:spcPts val="0"/>
              </a:spcBef>
              <a:buNone/>
            </a:pPr>
            <a:r>
              <a:rPr lang="en-US" dirty="0">
                <a:latin typeface="Consolas" panose="020B0609020204030204" pitchFamily="49" charset="0"/>
              </a:rPr>
              <a:t>─set (H := Set) ------------------------   2.8%   2.8%     194    0.032s</a:t>
            </a:r>
          </a:p>
        </p:txBody>
      </p:sp>
      <p:sp>
        <p:nvSpPr>
          <p:cNvPr id="4" name="Date Placeholder 3">
            <a:extLst>
              <a:ext uri="{FF2B5EF4-FFF2-40B4-BE49-F238E27FC236}">
                <a16:creationId xmlns:a16="http://schemas.microsoft.com/office/drawing/2014/main" id="{81F95843-AC30-47ED-A17D-BE7E4E0F94E0}"/>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3E7B0F73-2190-41C5-935E-6BE7B026BDB3}"/>
              </a:ext>
            </a:extLst>
          </p:cNvPr>
          <p:cNvSpPr>
            <a:spLocks noGrp="1"/>
          </p:cNvSpPr>
          <p:nvPr>
            <p:ph type="sldNum" sz="quarter" idx="12"/>
          </p:nvPr>
        </p:nvSpPr>
        <p:spPr/>
        <p:txBody>
          <a:bodyPr/>
          <a:lstStyle/>
          <a:p>
            <a:fld id="{F32DFBC5-074D-4C66-ACEB-F88C760FD44F}" type="slidenum">
              <a:rPr lang="en-US" smtClean="0"/>
              <a:t>26</a:t>
            </a:fld>
            <a:endParaRPr lang="en-US"/>
          </a:p>
        </p:txBody>
      </p:sp>
    </p:spTree>
    <p:extLst>
      <p:ext uri="{BB962C8B-B14F-4D97-AF65-F5344CB8AC3E}">
        <p14:creationId xmlns:p14="http://schemas.microsoft.com/office/powerpoint/2010/main" val="283838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5" presetClass="emph" presetSubtype="0" nodeType="clickEffect">
                                  <p:stCondLst>
                                    <p:cond delay="0"/>
                                  </p:stCondLst>
                                  <p:childTnLst>
                                    <p:set>
                                      <p:cBhvr override="childStyle">
                                        <p:cTn id="34" dur="indefinite"/>
                                        <p:tgtEl>
                                          <p:spTgt spid="3">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1237D-ABE1-4974-9229-CBB3CB714848}"/>
              </a:ext>
            </a:extLst>
          </p:cNvPr>
          <p:cNvSpPr>
            <a:spLocks noGrp="1"/>
          </p:cNvSpPr>
          <p:nvPr>
            <p:ph type="title"/>
          </p:nvPr>
        </p:nvSpPr>
        <p:spPr/>
        <p:txBody>
          <a:bodyPr/>
          <a:lstStyle/>
          <a:p>
            <a:r>
              <a:rPr lang="en-US" dirty="0"/>
              <a:t>Why </a:t>
            </a:r>
            <a:r>
              <a:rPr lang="en-US" dirty="0">
                <a:latin typeface="Consolas" panose="020B0609020204030204" pitchFamily="49" charset="0"/>
              </a:rPr>
              <a:t>clear</a:t>
            </a:r>
            <a:r>
              <a:rPr lang="en-US" dirty="0"/>
              <a:t>?</a:t>
            </a:r>
          </a:p>
        </p:txBody>
      </p:sp>
      <p:pic>
        <p:nvPicPr>
          <p:cNvPr id="6" name="Content Placeholder 5">
            <a:extLst>
              <a:ext uri="{FF2B5EF4-FFF2-40B4-BE49-F238E27FC236}">
                <a16:creationId xmlns:a16="http://schemas.microsoft.com/office/drawing/2014/main" id="{1C83FFC3-9525-4A9B-8B8F-99D206DD0DB2}"/>
              </a:ext>
            </a:extLst>
          </p:cNvPr>
          <p:cNvPicPr>
            <a:picLocks noGrp="1" noChangeAspect="1"/>
          </p:cNvPicPr>
          <p:nvPr>
            <p:ph idx="1"/>
          </p:nvPr>
        </p:nvPicPr>
        <p:blipFill rotWithShape="1">
          <a:blip r:embed="rId3"/>
          <a:srcRect t="15135" r="29375" b="12639"/>
          <a:stretch/>
        </p:blipFill>
        <p:spPr>
          <a:xfrm>
            <a:off x="0" y="1403093"/>
            <a:ext cx="8610600" cy="4953257"/>
          </a:xfrm>
          <a:prstGeom prst="rect">
            <a:avLst/>
          </a:prstGeom>
        </p:spPr>
      </p:pic>
      <p:sp>
        <p:nvSpPr>
          <p:cNvPr id="4" name="Date Placeholder 3">
            <a:extLst>
              <a:ext uri="{FF2B5EF4-FFF2-40B4-BE49-F238E27FC236}">
                <a16:creationId xmlns:a16="http://schemas.microsoft.com/office/drawing/2014/main" id="{BE07B79D-3211-4E1E-BB03-0C0822F56AB7}"/>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6DFC2492-D485-4645-873D-DEA0EB7DD824}"/>
              </a:ext>
            </a:extLst>
          </p:cNvPr>
          <p:cNvSpPr>
            <a:spLocks noGrp="1"/>
          </p:cNvSpPr>
          <p:nvPr>
            <p:ph type="sldNum" sz="quarter" idx="12"/>
          </p:nvPr>
        </p:nvSpPr>
        <p:spPr/>
        <p:txBody>
          <a:bodyPr/>
          <a:lstStyle/>
          <a:p>
            <a:fld id="{F32DFBC5-074D-4C66-ACEB-F88C760FD44F}" type="slidenum">
              <a:rPr lang="en-US" smtClean="0"/>
              <a:t>27</a:t>
            </a:fld>
            <a:endParaRPr lang="en-US"/>
          </a:p>
        </p:txBody>
      </p:sp>
    </p:spTree>
    <p:extLst>
      <p:ext uri="{BB962C8B-B14F-4D97-AF65-F5344CB8AC3E}">
        <p14:creationId xmlns:p14="http://schemas.microsoft.com/office/powerpoint/2010/main" val="41040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A92B-D3F7-4922-8867-9A7B5E6E9057}"/>
              </a:ext>
            </a:extLst>
          </p:cNvPr>
          <p:cNvSpPr>
            <a:spLocks noGrp="1"/>
          </p:cNvSpPr>
          <p:nvPr>
            <p:ph type="title"/>
          </p:nvPr>
        </p:nvSpPr>
        <p:spPr/>
        <p:txBody>
          <a:bodyPr/>
          <a:lstStyle/>
          <a:p>
            <a:r>
              <a:rPr lang="en-US" dirty="0"/>
              <a:t>Dumb Algorithmics Forced By </a:t>
            </a:r>
            <a:r>
              <a:rPr lang="en-US" dirty="0" err="1"/>
              <a:t>Ltac</a:t>
            </a:r>
            <a:endParaRPr lang="en-US" dirty="0"/>
          </a:p>
        </p:txBody>
      </p:sp>
      <p:sp>
        <p:nvSpPr>
          <p:cNvPr id="3" name="Content Placeholder 2">
            <a:extLst>
              <a:ext uri="{FF2B5EF4-FFF2-40B4-BE49-F238E27FC236}">
                <a16:creationId xmlns:a16="http://schemas.microsoft.com/office/drawing/2014/main" id="{E004F078-312F-4BE6-8852-2D1CE464A234}"/>
              </a:ext>
            </a:extLst>
          </p:cNvPr>
          <p:cNvSpPr>
            <a:spLocks noGrp="1"/>
          </p:cNvSpPr>
          <p:nvPr>
            <p:ph idx="1"/>
          </p:nvPr>
        </p:nvSpPr>
        <p:spPr/>
        <p:txBody>
          <a:bodyPr>
            <a:noAutofit/>
          </a:bodyPr>
          <a:lstStyle/>
          <a:p>
            <a:pPr marL="0" indent="0">
              <a:lnSpc>
                <a:spcPct val="120000"/>
              </a:lnSpc>
              <a:spcBef>
                <a:spcPts val="0"/>
              </a:spcBef>
              <a:buNone/>
            </a:pPr>
            <a:r>
              <a:rPr lang="en-US" dirty="0" err="1">
                <a:solidFill>
                  <a:srgbClr val="E88139"/>
                </a:solidFill>
                <a:latin typeface="Consolas" panose="020B0609020204030204" pitchFamily="49" charset="0"/>
              </a:rPr>
              <a:t>Ltac</a:t>
            </a:r>
            <a:r>
              <a:rPr lang="en-US" dirty="0">
                <a:latin typeface="Consolas" panose="020B0609020204030204" pitchFamily="49" charset="0"/>
              </a:rPr>
              <a:t> </a:t>
            </a:r>
            <a:r>
              <a:rPr lang="en-US" dirty="0" err="1">
                <a:latin typeface="Consolas" panose="020B0609020204030204" pitchFamily="49" charset="0"/>
              </a:rPr>
              <a:t>straightline_cleanup</a:t>
            </a:r>
            <a:r>
              <a:rPr lang="en-US" dirty="0">
                <a:latin typeface="Consolas" panose="020B0609020204030204" pitchFamily="49" charset="0"/>
              </a:rPr>
              <a:t> :=</a:t>
            </a:r>
          </a:p>
          <a:p>
            <a:pPr marL="0" indent="0">
              <a:lnSpc>
                <a:spcPct val="120000"/>
              </a:lnSpc>
              <a:spcBef>
                <a:spcPts val="0"/>
              </a:spcBef>
              <a:buNone/>
            </a:pPr>
            <a:r>
              <a:rPr lang="en-US" dirty="0">
                <a:latin typeface="Consolas" panose="020B0609020204030204" pitchFamily="49" charset="0"/>
              </a:rPr>
              <a:t>  repeat </a:t>
            </a:r>
            <a:r>
              <a:rPr lang="en-US" dirty="0">
                <a:solidFill>
                  <a:srgbClr val="D73A49"/>
                </a:solidFill>
                <a:latin typeface="Consolas" panose="020B0609020204030204" pitchFamily="49" charset="0"/>
              </a:rPr>
              <a:t>match</a:t>
            </a:r>
            <a:r>
              <a:rPr lang="en-US" dirty="0">
                <a:latin typeface="Consolas" panose="020B0609020204030204" pitchFamily="49" charset="0"/>
              </a:rPr>
              <a:t> goal </a:t>
            </a:r>
            <a:r>
              <a:rPr lang="en-US" dirty="0">
                <a:solidFill>
                  <a:srgbClr val="D73A49"/>
                </a:solidFill>
                <a:latin typeface="Consolas" panose="020B0609020204030204" pitchFamily="49" charset="0"/>
              </a:rPr>
              <a:t>with</a:t>
            </a:r>
          </a:p>
          <a:p>
            <a:pPr marL="0" indent="0">
              <a:lnSpc>
                <a:spcPct val="120000"/>
              </a:lnSpc>
              <a:spcBef>
                <a:spcPts val="0"/>
              </a:spcBef>
              <a:buNone/>
            </a:pPr>
            <a:r>
              <a:rPr lang="en-US" dirty="0">
                <a:latin typeface="Consolas" panose="020B0609020204030204" pitchFamily="49" charset="0"/>
              </a:rPr>
              <a:t>  | x : Syntax.cmd |- _ =&gt; clear x</a:t>
            </a:r>
          </a:p>
          <a:p>
            <a:pPr marL="0" indent="0">
              <a:lnSpc>
                <a:spcPct val="120000"/>
              </a:lnSpc>
              <a:spcBef>
                <a:spcPts val="0"/>
              </a:spcBef>
              <a:buNone/>
            </a:pPr>
            <a:r>
              <a:rPr lang="en-US" dirty="0">
                <a:latin typeface="Consolas" panose="020B0609020204030204" pitchFamily="49" charset="0"/>
              </a:rPr>
              <a:t>  | x : </a:t>
            </a:r>
            <a:r>
              <a:rPr lang="en-US" dirty="0" err="1">
                <a:latin typeface="Consolas" panose="020B0609020204030204" pitchFamily="49" charset="0"/>
              </a:rPr>
              <a:t>BinNums.Z</a:t>
            </a:r>
            <a:r>
              <a:rPr lang="en-US" dirty="0">
                <a:latin typeface="Consolas" panose="020B0609020204030204" pitchFamily="49" charset="0"/>
              </a:rPr>
              <a:t> |- _ =&gt; clear x</a:t>
            </a:r>
          </a:p>
          <a:p>
            <a:pPr marL="0" indent="0">
              <a:lnSpc>
                <a:spcPct val="120000"/>
              </a:lnSpc>
              <a:spcBef>
                <a:spcPts val="0"/>
              </a:spcBef>
              <a:buNone/>
            </a:pPr>
            <a:r>
              <a:rPr lang="en-US" dirty="0">
                <a:latin typeface="Consolas" panose="020B0609020204030204" pitchFamily="49" charset="0"/>
              </a:rPr>
              <a:t>  | x : unit |- _ =&gt; clear x</a:t>
            </a:r>
          </a:p>
          <a:p>
            <a:pPr marL="0" indent="0">
              <a:lnSpc>
                <a:spcPct val="120000"/>
              </a:lnSpc>
              <a:spcBef>
                <a:spcPts val="0"/>
              </a:spcBef>
              <a:buNone/>
            </a:pPr>
            <a:r>
              <a:rPr lang="en-US" dirty="0">
                <a:latin typeface="Consolas" panose="020B0609020204030204" pitchFamily="49" charset="0"/>
              </a:rPr>
              <a:t>  | x : bool |- _ =&gt; clear x</a:t>
            </a:r>
          </a:p>
          <a:p>
            <a:pPr marL="0" indent="0">
              <a:lnSpc>
                <a:spcPct val="120000"/>
              </a:lnSpc>
              <a:spcBef>
                <a:spcPts val="0"/>
              </a:spcBef>
              <a:buNone/>
            </a:pPr>
            <a:r>
              <a:rPr lang="en-US" dirty="0">
                <a:latin typeface="Consolas" panose="020B0609020204030204" pitchFamily="49" charset="0"/>
              </a:rPr>
              <a:t>  | x : list _ |- _ =&gt; clear x</a:t>
            </a:r>
          </a:p>
          <a:p>
            <a:pPr marL="0" indent="0">
              <a:lnSpc>
                <a:spcPct val="120000"/>
              </a:lnSpc>
              <a:spcBef>
                <a:spcPts val="0"/>
              </a:spcBef>
              <a:buNone/>
            </a:pPr>
            <a:r>
              <a:rPr lang="en-US" dirty="0">
                <a:latin typeface="Consolas" panose="020B0609020204030204" pitchFamily="49" charset="0"/>
              </a:rPr>
              <a:t>  | x : </a:t>
            </a:r>
            <a:r>
              <a:rPr lang="en-US" dirty="0" err="1">
                <a:latin typeface="Consolas" panose="020B0609020204030204" pitchFamily="49" charset="0"/>
              </a:rPr>
              <a:t>nat</a:t>
            </a:r>
            <a:r>
              <a:rPr lang="en-US" dirty="0">
                <a:latin typeface="Consolas" panose="020B0609020204030204" pitchFamily="49" charset="0"/>
              </a:rPr>
              <a:t> |- _ =&gt; clear x</a:t>
            </a:r>
          </a:p>
          <a:p>
            <a:pPr marL="0" indent="0">
              <a:lnSpc>
                <a:spcPct val="120000"/>
              </a:lnSpc>
              <a:spcBef>
                <a:spcPts val="0"/>
              </a:spcBef>
              <a:buNone/>
            </a:pPr>
            <a:r>
              <a:rPr lang="en-US" dirty="0">
                <a:latin typeface="Consolas" panose="020B0609020204030204" pitchFamily="49" charset="0"/>
              </a:rPr>
              <a:t>  …</a:t>
            </a:r>
          </a:p>
        </p:txBody>
      </p:sp>
      <p:sp>
        <p:nvSpPr>
          <p:cNvPr id="4" name="Date Placeholder 3">
            <a:extLst>
              <a:ext uri="{FF2B5EF4-FFF2-40B4-BE49-F238E27FC236}">
                <a16:creationId xmlns:a16="http://schemas.microsoft.com/office/drawing/2014/main" id="{ABACB1F7-DEC8-48C2-B467-D8444FA6E9A0}"/>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B9CC5CF1-7B88-42C4-9721-82EC1529EB95}"/>
              </a:ext>
            </a:extLst>
          </p:cNvPr>
          <p:cNvSpPr>
            <a:spLocks noGrp="1"/>
          </p:cNvSpPr>
          <p:nvPr>
            <p:ph type="sldNum" sz="quarter" idx="12"/>
          </p:nvPr>
        </p:nvSpPr>
        <p:spPr/>
        <p:txBody>
          <a:bodyPr/>
          <a:lstStyle/>
          <a:p>
            <a:fld id="{F32DFBC5-074D-4C66-ACEB-F88C760FD44F}" type="slidenum">
              <a:rPr lang="en-US" smtClean="0"/>
              <a:t>28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FD4B6B-EB95-46CF-A63A-BDC5C7C2211B}"/>
                  </a:ext>
                </a:extLst>
              </p:cNvPr>
              <p:cNvSpPr txBox="1"/>
              <p:nvPr/>
            </p:nvSpPr>
            <p:spPr>
              <a:xfrm>
                <a:off x="8083377" y="2690336"/>
                <a:ext cx="3461332"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ea typeface="Cambria Math" panose="02040503050406030204" pitchFamily="18" charset="0"/>
                        </a:rPr>
                        <m:t>𝒪</m:t>
                      </m:r>
                      <m:d>
                        <m:dPr>
                          <m:ctrlPr>
                            <a:rPr lang="en-US" sz="9600" b="0" i="1" smtClean="0">
                              <a:latin typeface="Cambria Math" panose="02040503050406030204" pitchFamily="18" charset="0"/>
                            </a:rPr>
                          </m:ctrlPr>
                        </m:dPr>
                        <m:e>
                          <m:sSup>
                            <m:sSupPr>
                              <m:ctrlPr>
                                <a:rPr lang="en-US" sz="9600" b="0" i="1" smtClean="0">
                                  <a:latin typeface="Cambria Math" panose="02040503050406030204" pitchFamily="18" charset="0"/>
                                </a:rPr>
                              </m:ctrlPr>
                            </m:sSupPr>
                            <m:e>
                              <m:r>
                                <a:rPr lang="en-US" sz="9600" b="0" i="1" smtClean="0">
                                  <a:latin typeface="Cambria Math" panose="02040503050406030204" pitchFamily="18" charset="0"/>
                                </a:rPr>
                                <m:t>𝑛</m:t>
                              </m:r>
                            </m:e>
                            <m:sup>
                              <m:r>
                                <a:rPr lang="en-US" sz="9600" b="0" i="1" smtClean="0">
                                  <a:latin typeface="Cambria Math" panose="02040503050406030204" pitchFamily="18" charset="0"/>
                                </a:rPr>
                                <m:t>3</m:t>
                              </m:r>
                            </m:sup>
                          </m:sSup>
                        </m:e>
                      </m:d>
                    </m:oMath>
                  </m:oMathPara>
                </a14:m>
                <a:endParaRPr lang="en-US" sz="9600" dirty="0"/>
              </a:p>
            </p:txBody>
          </p:sp>
        </mc:Choice>
        <mc:Fallback xmlns="">
          <p:sp>
            <p:nvSpPr>
              <p:cNvPr id="6" name="TextBox 5">
                <a:extLst>
                  <a:ext uri="{FF2B5EF4-FFF2-40B4-BE49-F238E27FC236}">
                    <a16:creationId xmlns:a16="http://schemas.microsoft.com/office/drawing/2014/main" id="{CDFD4B6B-EB95-46CF-A63A-BDC5C7C2211B}"/>
                  </a:ext>
                </a:extLst>
              </p:cNvPr>
              <p:cNvSpPr txBox="1">
                <a:spLocks noRot="1" noChangeAspect="1" noMove="1" noResize="1" noEditPoints="1" noAdjustHandles="1" noChangeArrowheads="1" noChangeShapeType="1" noTextEdit="1"/>
              </p:cNvSpPr>
              <p:nvPr/>
            </p:nvSpPr>
            <p:spPr>
              <a:xfrm>
                <a:off x="8083377" y="2690336"/>
                <a:ext cx="3461332" cy="1477328"/>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7675E18-10C3-43ED-A75D-FD5FC5F9A969}"/>
              </a:ext>
            </a:extLst>
          </p:cNvPr>
          <p:cNvSpPr txBox="1"/>
          <p:nvPr/>
        </p:nvSpPr>
        <p:spPr>
          <a:xfrm>
            <a:off x="8632943" y="3979903"/>
            <a:ext cx="2362200" cy="2646878"/>
          </a:xfrm>
          <a:prstGeom prst="rect">
            <a:avLst/>
          </a:prstGeom>
          <a:noFill/>
        </p:spPr>
        <p:txBody>
          <a:bodyPr wrap="square" rtlCol="0">
            <a:spAutoFit/>
          </a:bodyPr>
          <a:lstStyle/>
          <a:p>
            <a:r>
              <a:rPr lang="en-US" sz="16600" dirty="0">
                <a:sym typeface="Wingdings" panose="05000000000000000000" pitchFamily="2" charset="2"/>
              </a:rPr>
              <a:t></a:t>
            </a:r>
            <a:endParaRPr lang="en-US" sz="16600" dirty="0"/>
          </a:p>
        </p:txBody>
      </p:sp>
    </p:spTree>
    <p:extLst>
      <p:ext uri="{BB962C8B-B14F-4D97-AF65-F5344CB8AC3E}">
        <p14:creationId xmlns:p14="http://schemas.microsoft.com/office/powerpoint/2010/main" val="326635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A59E-EAA2-4954-A910-8BD530EDA7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CF44E6-452C-4951-88B2-837BF8280DF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66DF6B4-7D8E-4ACE-BA9E-6F5A439CA36A}"/>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9B86CD3A-BBAA-4A38-B64E-D5ED1A96593A}"/>
              </a:ext>
            </a:extLst>
          </p:cNvPr>
          <p:cNvSpPr>
            <a:spLocks noGrp="1"/>
          </p:cNvSpPr>
          <p:nvPr>
            <p:ph type="sldNum" sz="quarter" idx="12"/>
          </p:nvPr>
        </p:nvSpPr>
        <p:spPr/>
        <p:txBody>
          <a:bodyPr/>
          <a:lstStyle/>
          <a:p>
            <a:fld id="{F32DFBC5-074D-4C66-ACEB-F88C760FD44F}" type="slidenum">
              <a:rPr lang="en-US" smtClean="0"/>
              <a:t>29</a:t>
            </a:fld>
            <a:endParaRPr lang="en-US"/>
          </a:p>
        </p:txBody>
      </p:sp>
      <p:pic>
        <p:nvPicPr>
          <p:cNvPr id="6" name="Picture 5">
            <a:extLst>
              <a:ext uri="{FF2B5EF4-FFF2-40B4-BE49-F238E27FC236}">
                <a16:creationId xmlns:a16="http://schemas.microsoft.com/office/drawing/2014/main" id="{786E6F76-9B59-42D8-BE39-B665BDDCED27}"/>
              </a:ext>
            </a:extLst>
          </p:cNvPr>
          <p:cNvPicPr>
            <a:picLocks noChangeAspect="1"/>
          </p:cNvPicPr>
          <p:nvPr/>
        </p:nvPicPr>
        <p:blipFill rotWithShape="1">
          <a:blip r:embed="rId3"/>
          <a:srcRect t="15495" r="29375" b="18919"/>
          <a:stretch/>
        </p:blipFill>
        <p:spPr>
          <a:xfrm>
            <a:off x="0" y="1062680"/>
            <a:ext cx="8610600" cy="4497861"/>
          </a:xfrm>
          <a:prstGeom prst="rect">
            <a:avLst/>
          </a:prstGeom>
        </p:spPr>
      </p:pic>
    </p:spTree>
    <p:extLst>
      <p:ext uri="{BB962C8B-B14F-4D97-AF65-F5344CB8AC3E}">
        <p14:creationId xmlns:p14="http://schemas.microsoft.com/office/powerpoint/2010/main" val="191068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a:xfrm>
            <a:off x="838200" y="365125"/>
            <a:ext cx="11353800" cy="1325563"/>
          </a:xfrm>
        </p:spPr>
        <p:txBody>
          <a:bodyPr/>
          <a:lstStyle/>
          <a:p>
            <a:r>
              <a:rPr lang="en-US" dirty="0"/>
              <a:t>Why We Need Automation: Verification Overhead</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
        <p:nvSpPr>
          <p:cNvPr id="29" name="TextBox 28">
            <a:extLst>
              <a:ext uri="{FF2B5EF4-FFF2-40B4-BE49-F238E27FC236}">
                <a16:creationId xmlns:a16="http://schemas.microsoft.com/office/drawing/2014/main" id="{9419FD0F-CFAE-3241-98BA-9D12474EA026}"/>
              </a:ext>
            </a:extLst>
          </p:cNvPr>
          <p:cNvSpPr txBox="1"/>
          <p:nvPr/>
        </p:nvSpPr>
        <p:spPr>
          <a:xfrm>
            <a:off x="6331527" y="4211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F63-A77C-4148-827C-AD7BEADC47A1}"/>
              </a:ext>
            </a:extLst>
          </p:cNvPr>
          <p:cNvSpPr>
            <a:spLocks noGrp="1"/>
          </p:cNvSpPr>
          <p:nvPr>
            <p:ph type="title"/>
          </p:nvPr>
        </p:nvSpPr>
        <p:spPr/>
        <p:txBody>
          <a:bodyPr/>
          <a:lstStyle/>
          <a:p>
            <a:r>
              <a:rPr lang="en-US" dirty="0"/>
              <a:t>Can we just skip </a:t>
            </a:r>
            <a:r>
              <a:rPr lang="en-US" dirty="0">
                <a:latin typeface="Consolas" panose="020B0609020204030204" pitchFamily="49" charset="0"/>
              </a:rPr>
              <a:t>clear</a:t>
            </a:r>
            <a:r>
              <a:rPr lang="en-US" dirty="0"/>
              <a:t>?</a:t>
            </a:r>
          </a:p>
        </p:txBody>
      </p:sp>
      <p:sp>
        <p:nvSpPr>
          <p:cNvPr id="3" name="Content Placeholder 2">
            <a:extLst>
              <a:ext uri="{FF2B5EF4-FFF2-40B4-BE49-F238E27FC236}">
                <a16:creationId xmlns:a16="http://schemas.microsoft.com/office/drawing/2014/main" id="{BB73BA8D-5726-44D0-98D8-C2A1C850CBBB}"/>
              </a:ext>
            </a:extLst>
          </p:cNvPr>
          <p:cNvSpPr>
            <a:spLocks noGrp="1"/>
          </p:cNvSpPr>
          <p:nvPr>
            <p:ph idx="1"/>
          </p:nvPr>
        </p:nvSpPr>
        <p:spPr>
          <a:xfrm>
            <a:off x="838200" y="1825624"/>
            <a:ext cx="10515600" cy="4667251"/>
          </a:xfrm>
        </p:spPr>
        <p:txBody>
          <a:bodyPr>
            <a:noAutofit/>
          </a:bodyPr>
          <a:lstStyle/>
          <a:p>
            <a:pPr marL="0" indent="0">
              <a:lnSpc>
                <a:spcPct val="120000"/>
              </a:lnSpc>
              <a:spcBef>
                <a:spcPts val="0"/>
              </a:spcBef>
              <a:buNone/>
            </a:pPr>
            <a:r>
              <a:rPr lang="en-US" sz="1600" dirty="0">
                <a:latin typeface="Consolas" panose="020B0609020204030204" pitchFamily="49" charset="0"/>
              </a:rPr>
              <a:t>total time:     29.464s</a:t>
            </a:r>
          </a:p>
          <a:p>
            <a:pPr marL="0" indent="0">
              <a:lnSpc>
                <a:spcPct val="120000"/>
              </a:lnSpc>
              <a:spcBef>
                <a:spcPts val="0"/>
              </a:spcBef>
              <a:buNone/>
            </a:pPr>
            <a:r>
              <a:rPr lang="en-US" sz="1600" dirty="0">
                <a:latin typeface="Consolas" panose="020B0609020204030204" pitchFamily="49" charset="0"/>
              </a:rPr>
              <a:t> tactic                                   local  total   calls       max</a:t>
            </a:r>
          </a:p>
          <a:p>
            <a:pPr marL="0" indent="0">
              <a:lnSpc>
                <a:spcPct val="120000"/>
              </a:lnSpc>
              <a:spcBef>
                <a:spcPts val="0"/>
              </a:spcBef>
              <a:buNone/>
            </a:pPr>
            <a:r>
              <a:rPr lang="en-US" sz="1600" dirty="0">
                <a:latin typeface="Consolas" panose="020B0609020204030204" pitchFamily="49" charset="0"/>
              </a:rPr>
              <a:t>────────────────────────────────────────┴──────┴──────┴───────┴─────────┘</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a:t>
            </a:r>
            <a:r>
              <a:rPr lang="en-US" sz="1600" dirty="0">
                <a:latin typeface="Consolas" panose="020B0609020204030204" pitchFamily="49" charset="0"/>
              </a:rPr>
              <a:t> --------------------------   0.0%  98.9%    1324    0.588s</a:t>
            </a:r>
          </a:p>
          <a:p>
            <a:pPr marL="0" indent="0">
              <a:lnSpc>
                <a:spcPct val="120000"/>
              </a:lnSpc>
              <a:spcBef>
                <a:spcPts val="0"/>
              </a:spcBef>
              <a:buNone/>
            </a:pPr>
            <a:r>
              <a:rPr lang="en-US" sz="1600" dirty="0">
                <a:latin typeface="Consolas" panose="020B0609020204030204" pitchFamily="49" charset="0"/>
              </a:rPr>
              <a:t>─refine (</a:t>
            </a:r>
            <a:r>
              <a:rPr lang="en-US" sz="1600" dirty="0" err="1">
                <a:latin typeface="Consolas" panose="020B0609020204030204" pitchFamily="49" charset="0"/>
              </a:rPr>
              <a:t>uconstr</a:t>
            </a:r>
            <a:r>
              <a:rPr lang="en-US" sz="1600" dirty="0">
                <a:latin typeface="Consolas" panose="020B0609020204030204" pitchFamily="49" charset="0"/>
              </a:rPr>
              <a:t>) ----------------------  79.4%  79.4%     516    0.137s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straightline_side_condition_solver_inli</a:t>
            </a:r>
            <a:r>
              <a:rPr lang="en-US" sz="1600" dirty="0">
                <a:latin typeface="Consolas" panose="020B0609020204030204" pitchFamily="49" charset="0"/>
              </a:rPr>
              <a:t>  79.0%  79.0%      97    0.507s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straightline_refl</a:t>
            </a:r>
            <a:r>
              <a:rPr lang="en-US" sz="1600" dirty="0">
                <a:latin typeface="Consolas" panose="020B0609020204030204" pitchFamily="49" charset="0"/>
              </a:rPr>
              <a:t> ---------------------   1.0%  57.6%     419    0.149s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straightline_set</a:t>
            </a:r>
            <a:r>
              <a:rPr lang="en-US" sz="1600" dirty="0">
                <a:latin typeface="Consolas" panose="020B0609020204030204" pitchFamily="49" charset="0"/>
              </a:rPr>
              <a:t> ----------------------   0.1%  17.9%    1194    0.078s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straightline_split</a:t>
            </a:r>
            <a:r>
              <a:rPr lang="en-US" sz="1600" dirty="0">
                <a:latin typeface="Consolas" panose="020B0609020204030204" pitchFamily="49" charset="0"/>
              </a:rPr>
              <a:t> --------------------   0.1%  17.0%     161    0.067s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letexists_as</a:t>
            </a:r>
            <a:r>
              <a:rPr lang="en-US" sz="1600" dirty="0">
                <a:latin typeface="Consolas" panose="020B0609020204030204" pitchFamily="49" charset="0"/>
              </a:rPr>
              <a:t> --------------------------   0.3%  12.5%      97    0.062s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straightline_cleanup</a:t>
            </a:r>
            <a:r>
              <a:rPr lang="en-US" sz="1600" dirty="0">
                <a:latin typeface="Consolas" panose="020B0609020204030204" pitchFamily="49" charset="0"/>
              </a:rPr>
              <a:t> ------------------   0.3%   5.3%    1324    0.007s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straightline_cleanup_destruct</a:t>
            </a:r>
            <a:r>
              <a:rPr lang="en-US" sz="1600" dirty="0">
                <a:latin typeface="Consolas" panose="020B0609020204030204" pitchFamily="49" charset="0"/>
              </a:rPr>
              <a:t> ---------   3.8%   3.8%    1194    0.005s</a:t>
            </a:r>
          </a:p>
          <a:p>
            <a:pPr marL="0" indent="0">
              <a:lnSpc>
                <a:spcPct val="120000"/>
              </a:lnSpc>
              <a:spcBef>
                <a:spcPts val="0"/>
              </a:spcBef>
              <a:buNone/>
            </a:pPr>
            <a:r>
              <a:rPr lang="en-US" sz="1600" dirty="0">
                <a:latin typeface="Consolas" panose="020B0609020204030204" pitchFamily="49" charset="0"/>
              </a:rPr>
              <a:t>─unify (</a:t>
            </a:r>
            <a:r>
              <a:rPr lang="en-US" sz="1600" dirty="0" err="1">
                <a:latin typeface="Consolas" panose="020B0609020204030204" pitchFamily="49" charset="0"/>
              </a:rPr>
              <a:t>constr</a:t>
            </a:r>
            <a:r>
              <a:rPr lang="en-US" sz="1600" dirty="0">
                <a:latin typeface="Consolas" panose="020B0609020204030204" pitchFamily="49" charset="0"/>
              </a:rPr>
              <a:t>) (</a:t>
            </a:r>
            <a:r>
              <a:rPr lang="en-US" sz="1600" dirty="0" err="1">
                <a:latin typeface="Consolas" panose="020B0609020204030204" pitchFamily="49" charset="0"/>
              </a:rPr>
              <a:t>constr</a:t>
            </a:r>
            <a:r>
              <a:rPr lang="en-US" sz="1600" dirty="0">
                <a:latin typeface="Consolas" panose="020B0609020204030204" pitchFamily="49" charset="0"/>
              </a:rPr>
              <a:t>) ---------------   3.4%   3.4%     140    0.014s</a:t>
            </a:r>
          </a:p>
          <a:p>
            <a:pPr marL="0" indent="0">
              <a:lnSpc>
                <a:spcPct val="120000"/>
              </a:lnSpc>
              <a:spcBef>
                <a:spcPts val="0"/>
              </a:spcBef>
              <a:buNone/>
            </a:pPr>
            <a:r>
              <a:rPr lang="en-US" sz="1600" dirty="0">
                <a:latin typeface="Consolas" panose="020B0609020204030204" pitchFamily="49" charset="0"/>
              </a:rPr>
              <a:t>─split ---------------------------------   3.3%   3.3%     258    0.016s</a:t>
            </a:r>
          </a:p>
          <a:p>
            <a:pPr marL="0" indent="0">
              <a:lnSpc>
                <a:spcPct val="120000"/>
              </a:lnSpc>
              <a:spcBef>
                <a:spcPts val="0"/>
              </a:spcBef>
              <a:buNone/>
            </a:pPr>
            <a:r>
              <a:rPr lang="en-US" sz="1600" dirty="0">
                <a:latin typeface="Consolas" panose="020B0609020204030204" pitchFamily="49" charset="0"/>
              </a:rPr>
              <a:t>─change (x = y) ------------------------   2.3%   2.3%      97    0.015s</a:t>
            </a:r>
          </a:p>
          <a:p>
            <a:pPr marL="0" indent="0">
              <a:lnSpc>
                <a:spcPct val="120000"/>
              </a:lnSpc>
              <a:spcBef>
                <a:spcPts val="0"/>
              </a:spcBef>
              <a:buNone/>
            </a:pPr>
            <a:r>
              <a:rPr lang="en-US" sz="1600" dirty="0">
                <a:latin typeface="Consolas" panose="020B0609020204030204" pitchFamily="49" charset="0"/>
              </a:rPr>
              <a:t>─unfold1_cmd_goal ----------------------   0.1%   2.1%     193    0.008s</a:t>
            </a:r>
          </a:p>
        </p:txBody>
      </p:sp>
      <p:sp>
        <p:nvSpPr>
          <p:cNvPr id="4" name="Date Placeholder 3">
            <a:extLst>
              <a:ext uri="{FF2B5EF4-FFF2-40B4-BE49-F238E27FC236}">
                <a16:creationId xmlns:a16="http://schemas.microsoft.com/office/drawing/2014/main" id="{036741BC-33F9-410F-AE6B-0C9C89BF71D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45A1BAB3-B532-46C4-8878-A91CC9AB0127}"/>
              </a:ext>
            </a:extLst>
          </p:cNvPr>
          <p:cNvSpPr>
            <a:spLocks noGrp="1"/>
          </p:cNvSpPr>
          <p:nvPr>
            <p:ph type="sldNum" sz="quarter" idx="12"/>
          </p:nvPr>
        </p:nvSpPr>
        <p:spPr/>
        <p:txBody>
          <a:bodyPr/>
          <a:lstStyle/>
          <a:p>
            <a:fld id="{F32DFBC5-074D-4C66-ACEB-F88C760FD44F}" type="slidenum">
              <a:rPr lang="en-US" smtClean="0"/>
              <a:t>30</a:t>
            </a:fld>
            <a:endParaRPr lang="en-US"/>
          </a:p>
        </p:txBody>
      </p:sp>
    </p:spTree>
    <p:extLst>
      <p:ext uri="{BB962C8B-B14F-4D97-AF65-F5344CB8AC3E}">
        <p14:creationId xmlns:p14="http://schemas.microsoft.com/office/powerpoint/2010/main" val="8981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F63-A77C-4148-827C-AD7BEADC47A1}"/>
              </a:ext>
            </a:extLst>
          </p:cNvPr>
          <p:cNvSpPr>
            <a:spLocks noGrp="1"/>
          </p:cNvSpPr>
          <p:nvPr>
            <p:ph type="title"/>
          </p:nvPr>
        </p:nvSpPr>
        <p:spPr/>
        <p:txBody>
          <a:bodyPr/>
          <a:lstStyle/>
          <a:p>
            <a:r>
              <a:rPr lang="en-US" dirty="0"/>
              <a:t>What’s up with </a:t>
            </a:r>
            <a:r>
              <a:rPr lang="en-US" dirty="0">
                <a:latin typeface="Consolas" panose="020B0609020204030204" pitchFamily="49" charset="0"/>
              </a:rPr>
              <a:t>refine</a:t>
            </a:r>
            <a:r>
              <a:rPr lang="en-US" dirty="0"/>
              <a:t>?</a:t>
            </a:r>
          </a:p>
        </p:txBody>
      </p:sp>
      <p:sp>
        <p:nvSpPr>
          <p:cNvPr id="3" name="Content Placeholder 2">
            <a:extLst>
              <a:ext uri="{FF2B5EF4-FFF2-40B4-BE49-F238E27FC236}">
                <a16:creationId xmlns:a16="http://schemas.microsoft.com/office/drawing/2014/main" id="{BB73BA8D-5726-44D0-98D8-C2A1C850CBBB}"/>
              </a:ext>
            </a:extLst>
          </p:cNvPr>
          <p:cNvSpPr>
            <a:spLocks noGrp="1"/>
          </p:cNvSpPr>
          <p:nvPr>
            <p:ph idx="1"/>
          </p:nvPr>
        </p:nvSpPr>
        <p:spPr>
          <a:xfrm>
            <a:off x="838200" y="1825624"/>
            <a:ext cx="10515600" cy="4667251"/>
          </a:xfrm>
        </p:spPr>
        <p:txBody>
          <a:bodyPr>
            <a:noAutofit/>
          </a:bodyPr>
          <a:lstStyle/>
          <a:p>
            <a:pPr marL="0" indent="0">
              <a:lnSpc>
                <a:spcPct val="120000"/>
              </a:lnSpc>
              <a:spcBef>
                <a:spcPts val="0"/>
              </a:spcBef>
              <a:buNone/>
            </a:pPr>
            <a:r>
              <a:rPr lang="en-US" sz="1600" dirty="0">
                <a:latin typeface="Consolas" panose="020B0609020204030204" pitchFamily="49" charset="0"/>
              </a:rPr>
              <a:t>total time:     29.464s</a:t>
            </a:r>
          </a:p>
          <a:p>
            <a:pPr marL="0" indent="0">
              <a:lnSpc>
                <a:spcPct val="120000"/>
              </a:lnSpc>
              <a:spcBef>
                <a:spcPts val="0"/>
              </a:spcBef>
              <a:buNone/>
            </a:pPr>
            <a:r>
              <a:rPr lang="en-US" sz="1600" dirty="0">
                <a:latin typeface="Consolas" panose="020B0609020204030204" pitchFamily="49" charset="0"/>
              </a:rPr>
              <a:t> tactic                                   local  total   calls       max</a:t>
            </a:r>
          </a:p>
          <a:p>
            <a:pPr marL="0" indent="0">
              <a:lnSpc>
                <a:spcPct val="120000"/>
              </a:lnSpc>
              <a:spcBef>
                <a:spcPts val="0"/>
              </a:spcBef>
              <a:buNone/>
            </a:pPr>
            <a:r>
              <a:rPr lang="en-US" sz="1600" dirty="0">
                <a:latin typeface="Consolas" panose="020B0609020204030204" pitchFamily="49" charset="0"/>
              </a:rPr>
              <a:t>────────────────────────────────────────┴──────┴──────┴───────┴─────────┘</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a:t>
            </a:r>
            <a:r>
              <a:rPr lang="en-US" sz="1600" dirty="0">
                <a:latin typeface="Consolas" panose="020B0609020204030204" pitchFamily="49" charset="0"/>
              </a:rPr>
              <a:t> --------------------------   0.0%  98.9%    1324    0.588s</a:t>
            </a:r>
          </a:p>
          <a:p>
            <a:pPr marL="0" indent="0">
              <a:lnSpc>
                <a:spcPct val="120000"/>
              </a:lnSpc>
              <a:spcBef>
                <a:spcPts val="0"/>
              </a:spcBef>
              <a:buNone/>
            </a:pPr>
            <a:r>
              <a:rPr lang="en-US" sz="1600" b="1" dirty="0">
                <a:latin typeface="Consolas" panose="020B0609020204030204" pitchFamily="49" charset="0"/>
              </a:rPr>
              <a:t>─refine (</a:t>
            </a:r>
            <a:r>
              <a:rPr lang="en-US" sz="1600" b="1" dirty="0" err="1">
                <a:latin typeface="Consolas" panose="020B0609020204030204" pitchFamily="49" charset="0"/>
              </a:rPr>
              <a:t>uconstr</a:t>
            </a:r>
            <a:r>
              <a:rPr lang="en-US" sz="1600" b="1" dirty="0">
                <a:latin typeface="Consolas" panose="020B0609020204030204" pitchFamily="49" charset="0"/>
              </a:rPr>
              <a:t>) ----------------------  79.4%  79.4%     516    0.137s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straightline_side_condition_solver_inli</a:t>
            </a:r>
            <a:r>
              <a:rPr lang="en-US" sz="1600" dirty="0">
                <a:latin typeface="Consolas" panose="020B0609020204030204" pitchFamily="49" charset="0"/>
              </a:rPr>
              <a:t>  79.0%  79.0%      97    0.507s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straightline_refl</a:t>
            </a:r>
            <a:r>
              <a:rPr lang="en-US" sz="1600" dirty="0">
                <a:latin typeface="Consolas" panose="020B0609020204030204" pitchFamily="49" charset="0"/>
              </a:rPr>
              <a:t> ---------------------   1.0%  57.6%     419    0.149s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straightline_set</a:t>
            </a:r>
            <a:r>
              <a:rPr lang="en-US" sz="1600" dirty="0">
                <a:latin typeface="Consolas" panose="020B0609020204030204" pitchFamily="49" charset="0"/>
              </a:rPr>
              <a:t> ----------------------   0.1%  17.9%    1194    0.078s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straightline_split</a:t>
            </a:r>
            <a:r>
              <a:rPr lang="en-US" sz="1600" dirty="0">
                <a:latin typeface="Consolas" panose="020B0609020204030204" pitchFamily="49" charset="0"/>
              </a:rPr>
              <a:t> --------------------   0.1%  17.0%     161    0.067s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letexists_as</a:t>
            </a:r>
            <a:r>
              <a:rPr lang="en-US" sz="1600" dirty="0">
                <a:latin typeface="Consolas" panose="020B0609020204030204" pitchFamily="49" charset="0"/>
              </a:rPr>
              <a:t> --------------------------   0.3%  12.5%      97    0.062s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straightline_cleanup</a:t>
            </a:r>
            <a:r>
              <a:rPr lang="en-US" sz="1600" dirty="0">
                <a:latin typeface="Consolas" panose="020B0609020204030204" pitchFamily="49" charset="0"/>
              </a:rPr>
              <a:t> ------------------   0.3%   5.3%    1324    0.007s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straightline_cleanup_destruct</a:t>
            </a:r>
            <a:r>
              <a:rPr lang="en-US" sz="1600" dirty="0">
                <a:latin typeface="Consolas" panose="020B0609020204030204" pitchFamily="49" charset="0"/>
              </a:rPr>
              <a:t> ---------   3.8%   3.8%    1194    0.005s</a:t>
            </a:r>
          </a:p>
          <a:p>
            <a:pPr marL="0" indent="0">
              <a:lnSpc>
                <a:spcPct val="120000"/>
              </a:lnSpc>
              <a:spcBef>
                <a:spcPts val="0"/>
              </a:spcBef>
              <a:buNone/>
            </a:pPr>
            <a:r>
              <a:rPr lang="en-US" sz="1600" dirty="0">
                <a:latin typeface="Consolas" panose="020B0609020204030204" pitchFamily="49" charset="0"/>
              </a:rPr>
              <a:t>─unify (</a:t>
            </a:r>
            <a:r>
              <a:rPr lang="en-US" sz="1600" dirty="0" err="1">
                <a:latin typeface="Consolas" panose="020B0609020204030204" pitchFamily="49" charset="0"/>
              </a:rPr>
              <a:t>constr</a:t>
            </a:r>
            <a:r>
              <a:rPr lang="en-US" sz="1600" dirty="0">
                <a:latin typeface="Consolas" panose="020B0609020204030204" pitchFamily="49" charset="0"/>
              </a:rPr>
              <a:t>) (</a:t>
            </a:r>
            <a:r>
              <a:rPr lang="en-US" sz="1600" dirty="0" err="1">
                <a:latin typeface="Consolas" panose="020B0609020204030204" pitchFamily="49" charset="0"/>
              </a:rPr>
              <a:t>constr</a:t>
            </a:r>
            <a:r>
              <a:rPr lang="en-US" sz="1600" dirty="0">
                <a:latin typeface="Consolas" panose="020B0609020204030204" pitchFamily="49" charset="0"/>
              </a:rPr>
              <a:t>) ---------------   3.4%   3.4%     140    0.014s</a:t>
            </a:r>
          </a:p>
          <a:p>
            <a:pPr marL="0" indent="0">
              <a:lnSpc>
                <a:spcPct val="120000"/>
              </a:lnSpc>
              <a:spcBef>
                <a:spcPts val="0"/>
              </a:spcBef>
              <a:buNone/>
            </a:pPr>
            <a:r>
              <a:rPr lang="en-US" sz="1600" dirty="0">
                <a:latin typeface="Consolas" panose="020B0609020204030204" pitchFamily="49" charset="0"/>
              </a:rPr>
              <a:t>─split ---------------------------------   3.3%   3.3%     258    0.016s</a:t>
            </a:r>
          </a:p>
          <a:p>
            <a:pPr marL="0" indent="0">
              <a:lnSpc>
                <a:spcPct val="120000"/>
              </a:lnSpc>
              <a:spcBef>
                <a:spcPts val="0"/>
              </a:spcBef>
              <a:buNone/>
            </a:pPr>
            <a:r>
              <a:rPr lang="en-US" sz="1600" dirty="0">
                <a:latin typeface="Consolas" panose="020B0609020204030204" pitchFamily="49" charset="0"/>
              </a:rPr>
              <a:t>─change (x = y) ------------------------   2.3%   2.3%      97    0.015s</a:t>
            </a:r>
          </a:p>
          <a:p>
            <a:pPr marL="0" indent="0">
              <a:lnSpc>
                <a:spcPct val="120000"/>
              </a:lnSpc>
              <a:spcBef>
                <a:spcPts val="0"/>
              </a:spcBef>
              <a:buNone/>
            </a:pPr>
            <a:r>
              <a:rPr lang="en-US" sz="1600" dirty="0">
                <a:latin typeface="Consolas" panose="020B0609020204030204" pitchFamily="49" charset="0"/>
              </a:rPr>
              <a:t>─unfold1_cmd_goal ----------------------   0.1%   2.1%     193    0.008s</a:t>
            </a:r>
          </a:p>
        </p:txBody>
      </p:sp>
      <p:sp>
        <p:nvSpPr>
          <p:cNvPr id="4" name="Date Placeholder 3">
            <a:extLst>
              <a:ext uri="{FF2B5EF4-FFF2-40B4-BE49-F238E27FC236}">
                <a16:creationId xmlns:a16="http://schemas.microsoft.com/office/drawing/2014/main" id="{036741BC-33F9-410F-AE6B-0C9C89BF71D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45A1BAB3-B532-46C4-8878-A91CC9AB0127}"/>
              </a:ext>
            </a:extLst>
          </p:cNvPr>
          <p:cNvSpPr>
            <a:spLocks noGrp="1"/>
          </p:cNvSpPr>
          <p:nvPr>
            <p:ph type="sldNum" sz="quarter" idx="12"/>
          </p:nvPr>
        </p:nvSpPr>
        <p:spPr/>
        <p:txBody>
          <a:bodyPr/>
          <a:lstStyle/>
          <a:p>
            <a:fld id="{F32DFBC5-074D-4C66-ACEB-F88C760FD44F}" type="slidenum">
              <a:rPr lang="en-US" smtClean="0"/>
              <a:t>31</a:t>
            </a:fld>
            <a:endParaRPr lang="en-US"/>
          </a:p>
        </p:txBody>
      </p:sp>
    </p:spTree>
    <p:extLst>
      <p:ext uri="{BB962C8B-B14F-4D97-AF65-F5344CB8AC3E}">
        <p14:creationId xmlns:p14="http://schemas.microsoft.com/office/powerpoint/2010/main" val="3674657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A557-45E7-4F2C-B822-F28703F1F60E}"/>
              </a:ext>
            </a:extLst>
          </p:cNvPr>
          <p:cNvSpPr>
            <a:spLocks noGrp="1"/>
          </p:cNvSpPr>
          <p:nvPr>
            <p:ph type="title"/>
          </p:nvPr>
        </p:nvSpPr>
        <p:spPr/>
        <p:txBody>
          <a:bodyPr/>
          <a:lstStyle/>
          <a:p>
            <a:r>
              <a:rPr lang="en-US" dirty="0"/>
              <a:t>It’s </a:t>
            </a:r>
            <a:r>
              <a:rPr lang="en-US" dirty="0">
                <a:latin typeface="Consolas" panose="020B0609020204030204" pitchFamily="49" charset="0"/>
              </a:rPr>
              <a:t>reflexivity</a:t>
            </a:r>
            <a:r>
              <a:rPr lang="en-US" dirty="0"/>
              <a:t> again!</a:t>
            </a:r>
          </a:p>
        </p:txBody>
      </p:sp>
      <p:sp>
        <p:nvSpPr>
          <p:cNvPr id="3" name="Content Placeholder 2">
            <a:extLst>
              <a:ext uri="{FF2B5EF4-FFF2-40B4-BE49-F238E27FC236}">
                <a16:creationId xmlns:a16="http://schemas.microsoft.com/office/drawing/2014/main" id="{8E9CC3E0-E178-4123-9A44-3B0A5683180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F08D385-545D-4783-9F68-EBF9FA6B9860}"/>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6D5BEB8D-718E-44D4-8636-B1D697B00082}"/>
              </a:ext>
            </a:extLst>
          </p:cNvPr>
          <p:cNvSpPr>
            <a:spLocks noGrp="1"/>
          </p:cNvSpPr>
          <p:nvPr>
            <p:ph type="sldNum" sz="quarter" idx="12"/>
          </p:nvPr>
        </p:nvSpPr>
        <p:spPr/>
        <p:txBody>
          <a:bodyPr/>
          <a:lstStyle/>
          <a:p>
            <a:fld id="{F32DFBC5-074D-4C66-ACEB-F88C760FD44F}" type="slidenum">
              <a:rPr lang="en-US" smtClean="0"/>
              <a:t>32</a:t>
            </a:fld>
            <a:endParaRPr lang="en-US"/>
          </a:p>
        </p:txBody>
      </p:sp>
      <p:sp>
        <p:nvSpPr>
          <p:cNvPr id="6" name="Rectangle 5">
            <a:extLst>
              <a:ext uri="{FF2B5EF4-FFF2-40B4-BE49-F238E27FC236}">
                <a16:creationId xmlns:a16="http://schemas.microsoft.com/office/drawing/2014/main" id="{72A906AD-C3DA-448C-9CE6-A4E49EF2AFA8}"/>
              </a:ext>
            </a:extLst>
          </p:cNvPr>
          <p:cNvSpPr/>
          <p:nvPr/>
        </p:nvSpPr>
        <p:spPr>
          <a:xfrm>
            <a:off x="6314303" y="5338119"/>
            <a:ext cx="4522573" cy="128969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exists v12 v0,</a:t>
            </a:r>
          </a:p>
          <a:p>
            <a:r>
              <a:rPr lang="en-US" dirty="0">
                <a:solidFill>
                  <a:schemeClr val="tx1"/>
                </a:solidFill>
                <a:latin typeface="Consolas" panose="020B0609020204030204" pitchFamily="49" charset="0"/>
              </a:rPr>
              <a:t>     ⟦x12⟧</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v12</a:t>
            </a:r>
          </a:p>
          <a:p>
            <a:r>
              <a:rPr lang="en-US" dirty="0">
                <a:solidFill>
                  <a:schemeClr val="tx1"/>
                </a:solidFill>
                <a:latin typeface="Consolas" panose="020B0609020204030204" pitchFamily="49" charset="0"/>
              </a:rPr>
              <a:t>  /\ ⟦x0 ⟧</a:t>
            </a:r>
            <a:r>
              <a:rPr lang="en-US" baseline="-25000" dirty="0" err="1">
                <a:solidFill>
                  <a:schemeClr val="tx1"/>
                </a:solidFill>
                <a:latin typeface="Consolas" panose="020B0609020204030204" pitchFamily="49" charset="0"/>
              </a:rPr>
              <a:t>st</a:t>
            </a:r>
            <a:r>
              <a:rPr lang="en-US" baseline="-25000" dirty="0">
                <a:solidFill>
                  <a:schemeClr val="tx1"/>
                </a:solidFill>
                <a:latin typeface="Consolas" panose="020B0609020204030204" pitchFamily="49" charset="0"/>
              </a:rPr>
              <a:t>₀</a:t>
            </a:r>
            <a:r>
              <a:rPr lang="en-US" dirty="0">
                <a:solidFill>
                  <a:schemeClr val="tx1"/>
                </a:solidFill>
                <a:latin typeface="Consolas" panose="020B0609020204030204" pitchFamily="49" charset="0"/>
              </a:rPr>
              <a:t>   = Some v0</a:t>
            </a:r>
          </a:p>
          <a:p>
            <a:r>
              <a:rPr lang="en-US" dirty="0">
                <a:solidFill>
                  <a:schemeClr val="tx1"/>
                </a:solidFill>
                <a:latin typeface="Consolas" panose="020B0609020204030204" pitchFamily="49" charset="0"/>
              </a:rPr>
              <a:t>  /\ v12 ^ v0</a:t>
            </a:r>
            <a:r>
              <a:rPr lang="en-US" baseline="-25000" dirty="0">
                <a:solidFill>
                  <a:schemeClr val="bg1"/>
                </a:solidFill>
                <a:latin typeface="Consolas" panose="020B0609020204030204" pitchFamily="49" charset="0"/>
              </a:rPr>
              <a:t>₀</a:t>
            </a:r>
            <a:r>
              <a:rPr lang="en-US" dirty="0">
                <a:solidFill>
                  <a:schemeClr val="tx1"/>
                </a:solidFill>
                <a:latin typeface="Consolas" panose="020B0609020204030204" pitchFamily="49" charset="0"/>
              </a:rPr>
              <a:t> =      ?v</a:t>
            </a:r>
          </a:p>
        </p:txBody>
      </p:sp>
      <p:sp>
        <p:nvSpPr>
          <p:cNvPr id="7" name="Thought Bubble: Cloud 6">
            <a:extLst>
              <a:ext uri="{FF2B5EF4-FFF2-40B4-BE49-F238E27FC236}">
                <a16:creationId xmlns:a16="http://schemas.microsoft.com/office/drawing/2014/main" id="{8A26CBE3-D05A-4BE2-959E-C94C94750E3D}"/>
              </a:ext>
            </a:extLst>
          </p:cNvPr>
          <p:cNvSpPr/>
          <p:nvPr/>
        </p:nvSpPr>
        <p:spPr>
          <a:xfrm>
            <a:off x="6944498" y="1825625"/>
            <a:ext cx="3595816" cy="2180968"/>
          </a:xfrm>
          <a:prstGeom prst="cloudCallout">
            <a:avLst>
              <a:gd name="adj1" fmla="val -13616"/>
              <a:gd name="adj2" fmla="val 1168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Solve with</a:t>
            </a:r>
          </a:p>
          <a:p>
            <a:r>
              <a:rPr lang="en-US" dirty="0">
                <a:solidFill>
                  <a:schemeClr val="tx1"/>
                </a:solidFill>
                <a:latin typeface="Consolas" panose="020B0609020204030204" pitchFamily="49" charset="0"/>
              </a:rPr>
              <a:t>repeat </a:t>
            </a:r>
            <a:r>
              <a:rPr lang="en-US" dirty="0" err="1">
                <a:solidFill>
                  <a:schemeClr val="tx1"/>
                </a:solidFill>
                <a:latin typeface="Consolas" panose="020B0609020204030204" pitchFamily="49" charset="0"/>
              </a:rPr>
              <a:t>eexists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repeat split;</a:t>
            </a:r>
          </a:p>
          <a:p>
            <a:r>
              <a:rPr lang="en-US" dirty="0">
                <a:solidFill>
                  <a:schemeClr val="tx1"/>
                </a:solidFill>
                <a:latin typeface="Consolas" panose="020B0609020204030204" pitchFamily="49" charset="0"/>
              </a:rPr>
              <a:t>reflexivity</a:t>
            </a:r>
          </a:p>
        </p:txBody>
      </p:sp>
    </p:spTree>
    <p:extLst>
      <p:ext uri="{BB962C8B-B14F-4D97-AF65-F5344CB8AC3E}">
        <p14:creationId xmlns:p14="http://schemas.microsoft.com/office/powerpoint/2010/main" val="415721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5" presetClass="emph" presetSubtype="0" nodeType="clickEffect">
                                  <p:stCondLst>
                                    <p:cond delay="0"/>
                                  </p:stCondLst>
                                  <p:childTnLst>
                                    <p:set>
                                      <p:cBhvr override="childStyle">
                                        <p:cTn id="20" dur="indefinite"/>
                                        <p:tgtEl>
                                          <p:spTgt spid="7">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A557-45E7-4F2C-B822-F28703F1F60E}"/>
              </a:ext>
            </a:extLst>
          </p:cNvPr>
          <p:cNvSpPr>
            <a:spLocks noGrp="1"/>
          </p:cNvSpPr>
          <p:nvPr>
            <p:ph type="title"/>
          </p:nvPr>
        </p:nvSpPr>
        <p:spPr/>
        <p:txBody>
          <a:bodyPr/>
          <a:lstStyle/>
          <a:p>
            <a:r>
              <a:rPr lang="en-US" dirty="0"/>
              <a:t>It’s </a:t>
            </a:r>
            <a:r>
              <a:rPr lang="en-US" strike="sngStrike" dirty="0">
                <a:latin typeface="Consolas" panose="020B0609020204030204" pitchFamily="49" charset="0"/>
              </a:rPr>
              <a:t>reflexivity</a:t>
            </a:r>
            <a:r>
              <a:rPr lang="en-US" dirty="0"/>
              <a:t> </a:t>
            </a:r>
            <a:r>
              <a:rPr lang="en-US" dirty="0">
                <a:latin typeface="Consolas" panose="020B0609020204030204" pitchFamily="49" charset="0"/>
              </a:rPr>
              <a:t>refine </a:t>
            </a:r>
            <a:r>
              <a:rPr lang="en-US" dirty="0" err="1">
                <a:latin typeface="Consolas" panose="020B0609020204030204" pitchFamily="49" charset="0"/>
              </a:rPr>
              <a:t>eq_refl</a:t>
            </a:r>
            <a:endParaRPr lang="en-US" dirty="0"/>
          </a:p>
        </p:txBody>
      </p:sp>
      <p:sp>
        <p:nvSpPr>
          <p:cNvPr id="3" name="Content Placeholder 2">
            <a:extLst>
              <a:ext uri="{FF2B5EF4-FFF2-40B4-BE49-F238E27FC236}">
                <a16:creationId xmlns:a16="http://schemas.microsoft.com/office/drawing/2014/main" id="{8E9CC3E0-E178-4123-9A44-3B0A56831800}"/>
              </a:ext>
            </a:extLst>
          </p:cNvPr>
          <p:cNvSpPr>
            <a:spLocks noGrp="1"/>
          </p:cNvSpPr>
          <p:nvPr>
            <p:ph idx="1"/>
          </p:nvPr>
        </p:nvSpPr>
        <p:spPr/>
        <p:txBody>
          <a:bodyPr>
            <a:normAutofit/>
          </a:bodyPr>
          <a:lstStyle/>
          <a:p>
            <a:pPr marL="0" indent="0">
              <a:buNone/>
            </a:pPr>
            <a:endParaRPr lang="en-US" sz="1600" dirty="0">
              <a:latin typeface="Consolas" panose="020B0609020204030204" pitchFamily="49" charset="0"/>
            </a:endParaRPr>
          </a:p>
        </p:txBody>
      </p:sp>
      <p:sp>
        <p:nvSpPr>
          <p:cNvPr id="4" name="Date Placeholder 3">
            <a:extLst>
              <a:ext uri="{FF2B5EF4-FFF2-40B4-BE49-F238E27FC236}">
                <a16:creationId xmlns:a16="http://schemas.microsoft.com/office/drawing/2014/main" id="{FF08D385-545D-4783-9F68-EBF9FA6B9860}"/>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6D5BEB8D-718E-44D4-8636-B1D697B00082}"/>
              </a:ext>
            </a:extLst>
          </p:cNvPr>
          <p:cNvSpPr>
            <a:spLocks noGrp="1"/>
          </p:cNvSpPr>
          <p:nvPr>
            <p:ph type="sldNum" sz="quarter" idx="12"/>
          </p:nvPr>
        </p:nvSpPr>
        <p:spPr/>
        <p:txBody>
          <a:bodyPr/>
          <a:lstStyle/>
          <a:p>
            <a:fld id="{F32DFBC5-074D-4C66-ACEB-F88C760FD44F}" type="slidenum">
              <a:rPr lang="en-US" smtClean="0"/>
              <a:t>33</a:t>
            </a:fld>
            <a:endParaRPr lang="en-US"/>
          </a:p>
        </p:txBody>
      </p:sp>
      <p:sp>
        <p:nvSpPr>
          <p:cNvPr id="6" name="Rectangle 5">
            <a:extLst>
              <a:ext uri="{FF2B5EF4-FFF2-40B4-BE49-F238E27FC236}">
                <a16:creationId xmlns:a16="http://schemas.microsoft.com/office/drawing/2014/main" id="{07E73E28-34B1-4E16-8170-0CF24C89E383}"/>
              </a:ext>
            </a:extLst>
          </p:cNvPr>
          <p:cNvSpPr/>
          <p:nvPr/>
        </p:nvSpPr>
        <p:spPr>
          <a:xfrm>
            <a:off x="6314303" y="5338119"/>
            <a:ext cx="4522573" cy="128969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exists v12 v0,</a:t>
            </a:r>
          </a:p>
          <a:p>
            <a:r>
              <a:rPr lang="en-US" dirty="0">
                <a:solidFill>
                  <a:schemeClr val="tx1"/>
                </a:solidFill>
                <a:latin typeface="Consolas" panose="020B0609020204030204" pitchFamily="49" charset="0"/>
              </a:rPr>
              <a:t>     ⟦x12⟧</a:t>
            </a:r>
            <a:r>
              <a:rPr lang="en-US" baseline="-25000" dirty="0">
                <a:solidFill>
                  <a:schemeClr val="tx1"/>
                </a:solidFill>
                <a:latin typeface="Consolas" panose="020B0609020204030204" pitchFamily="49" charset="0"/>
              </a:rPr>
              <a:t>st₀</a:t>
            </a:r>
            <a:r>
              <a:rPr lang="en-US" dirty="0">
                <a:solidFill>
                  <a:schemeClr val="tx1"/>
                </a:solidFill>
                <a:latin typeface="Consolas" panose="020B0609020204030204" pitchFamily="49" charset="0"/>
              </a:rPr>
              <a:t>   = Some v12</a:t>
            </a:r>
          </a:p>
          <a:p>
            <a:r>
              <a:rPr lang="en-US" dirty="0">
                <a:solidFill>
                  <a:schemeClr val="tx1"/>
                </a:solidFill>
                <a:latin typeface="Consolas" panose="020B0609020204030204" pitchFamily="49" charset="0"/>
              </a:rPr>
              <a:t>  /\ ⟦x0 ⟧</a:t>
            </a:r>
            <a:r>
              <a:rPr lang="en-US" baseline="-25000" dirty="0" err="1">
                <a:solidFill>
                  <a:schemeClr val="tx1"/>
                </a:solidFill>
                <a:latin typeface="Consolas" panose="020B0609020204030204" pitchFamily="49" charset="0"/>
              </a:rPr>
              <a:t>st</a:t>
            </a:r>
            <a:r>
              <a:rPr lang="en-US" baseline="-25000" dirty="0">
                <a:solidFill>
                  <a:schemeClr val="tx1"/>
                </a:solidFill>
                <a:latin typeface="Consolas" panose="020B0609020204030204" pitchFamily="49" charset="0"/>
              </a:rPr>
              <a:t>₀</a:t>
            </a:r>
            <a:r>
              <a:rPr lang="en-US" dirty="0">
                <a:solidFill>
                  <a:schemeClr val="tx1"/>
                </a:solidFill>
                <a:latin typeface="Consolas" panose="020B0609020204030204" pitchFamily="49" charset="0"/>
              </a:rPr>
              <a:t>   = Some v0</a:t>
            </a:r>
          </a:p>
          <a:p>
            <a:r>
              <a:rPr lang="en-US" dirty="0">
                <a:solidFill>
                  <a:schemeClr val="tx1"/>
                </a:solidFill>
                <a:latin typeface="Consolas" panose="020B0609020204030204" pitchFamily="49" charset="0"/>
              </a:rPr>
              <a:t>  /\ v12 ^ v0</a:t>
            </a:r>
            <a:r>
              <a:rPr lang="en-US" baseline="-25000" dirty="0">
                <a:solidFill>
                  <a:schemeClr val="bg1"/>
                </a:solidFill>
                <a:latin typeface="Consolas" panose="020B0609020204030204" pitchFamily="49" charset="0"/>
              </a:rPr>
              <a:t>₀</a:t>
            </a:r>
            <a:r>
              <a:rPr lang="en-US" dirty="0">
                <a:solidFill>
                  <a:schemeClr val="tx1"/>
                </a:solidFill>
                <a:latin typeface="Consolas" panose="020B0609020204030204" pitchFamily="49" charset="0"/>
              </a:rPr>
              <a:t> =      ?v</a:t>
            </a:r>
          </a:p>
        </p:txBody>
      </p:sp>
      <p:sp>
        <p:nvSpPr>
          <p:cNvPr id="7" name="Thought Bubble: Cloud 6">
            <a:extLst>
              <a:ext uri="{FF2B5EF4-FFF2-40B4-BE49-F238E27FC236}">
                <a16:creationId xmlns:a16="http://schemas.microsoft.com/office/drawing/2014/main" id="{73121290-D44A-4CFE-BE0F-70F6AC8201ED}"/>
              </a:ext>
            </a:extLst>
          </p:cNvPr>
          <p:cNvSpPr/>
          <p:nvPr/>
        </p:nvSpPr>
        <p:spPr>
          <a:xfrm>
            <a:off x="6944498" y="1825625"/>
            <a:ext cx="3595816" cy="2180968"/>
          </a:xfrm>
          <a:prstGeom prst="cloudCallout">
            <a:avLst>
              <a:gd name="adj1" fmla="val -13616"/>
              <a:gd name="adj2" fmla="val 1168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Solve with</a:t>
            </a:r>
          </a:p>
          <a:p>
            <a:r>
              <a:rPr lang="en-US" dirty="0">
                <a:solidFill>
                  <a:schemeClr val="tx1"/>
                </a:solidFill>
                <a:latin typeface="Consolas" panose="020B0609020204030204" pitchFamily="49" charset="0"/>
              </a:rPr>
              <a:t>repeat </a:t>
            </a:r>
            <a:r>
              <a:rPr lang="en-US" dirty="0" err="1">
                <a:solidFill>
                  <a:schemeClr val="tx1"/>
                </a:solidFill>
                <a:latin typeface="Consolas" panose="020B0609020204030204" pitchFamily="49" charset="0"/>
              </a:rPr>
              <a:t>eexists</a:t>
            </a:r>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repeat split;</a:t>
            </a:r>
          </a:p>
          <a:p>
            <a:r>
              <a:rPr lang="en-US" b="1" dirty="0">
                <a:solidFill>
                  <a:schemeClr val="tx1"/>
                </a:solidFill>
                <a:latin typeface="Consolas" panose="020B0609020204030204" pitchFamily="49" charset="0"/>
              </a:rPr>
              <a:t>refine </a:t>
            </a:r>
            <a:r>
              <a:rPr lang="en-US" b="1" dirty="0" err="1">
                <a:solidFill>
                  <a:schemeClr val="tx1"/>
                </a:solidFill>
                <a:latin typeface="Consolas" panose="020B0609020204030204" pitchFamily="49" charset="0"/>
              </a:rPr>
              <a:t>eq_refl</a:t>
            </a:r>
            <a:endParaRPr lang="en-US"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741040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F63-A77C-4148-827C-AD7BEADC47A1}"/>
              </a:ext>
            </a:extLst>
          </p:cNvPr>
          <p:cNvSpPr>
            <a:spLocks noGrp="1"/>
          </p:cNvSpPr>
          <p:nvPr>
            <p:ph type="title"/>
          </p:nvPr>
        </p:nvSpPr>
        <p:spPr>
          <a:xfrm>
            <a:off x="838200" y="365125"/>
            <a:ext cx="10515600" cy="1325563"/>
          </a:xfrm>
        </p:spPr>
        <p:txBody>
          <a:bodyPr/>
          <a:lstStyle/>
          <a:p>
            <a:r>
              <a:rPr lang="en-US" dirty="0"/>
              <a:t>You say </a:t>
            </a:r>
            <a:r>
              <a:rPr lang="en-US" dirty="0" err="1"/>
              <a:t>toMAYto</a:t>
            </a:r>
            <a:r>
              <a:rPr lang="en-US" dirty="0"/>
              <a:t>, I say </a:t>
            </a:r>
            <a:r>
              <a:rPr lang="en-US" dirty="0" err="1"/>
              <a:t>toMAHto</a:t>
            </a:r>
            <a:endParaRPr lang="en-US" dirty="0"/>
          </a:p>
        </p:txBody>
      </p:sp>
      <p:sp>
        <p:nvSpPr>
          <p:cNvPr id="3" name="Content Placeholder 2">
            <a:extLst>
              <a:ext uri="{FF2B5EF4-FFF2-40B4-BE49-F238E27FC236}">
                <a16:creationId xmlns:a16="http://schemas.microsoft.com/office/drawing/2014/main" id="{BB73BA8D-5726-44D0-98D8-C2A1C850CBBB}"/>
              </a:ext>
            </a:extLst>
          </p:cNvPr>
          <p:cNvSpPr>
            <a:spLocks noGrp="1"/>
          </p:cNvSpPr>
          <p:nvPr>
            <p:ph idx="1"/>
          </p:nvPr>
        </p:nvSpPr>
        <p:spPr>
          <a:xfrm>
            <a:off x="838200" y="1825624"/>
            <a:ext cx="10515600" cy="5032376"/>
          </a:xfrm>
        </p:spPr>
        <p:txBody>
          <a:bodyPr>
            <a:normAutofit/>
          </a:bodyPr>
          <a:lstStyle/>
          <a:p>
            <a:pPr marL="0" indent="0">
              <a:lnSpc>
                <a:spcPct val="120000"/>
              </a:lnSpc>
              <a:spcBef>
                <a:spcPts val="0"/>
              </a:spcBef>
              <a:buNone/>
            </a:pPr>
            <a:r>
              <a:rPr lang="en-US" sz="2400" dirty="0">
                <a:latin typeface="Consolas" panose="020B0609020204030204" pitchFamily="49" charset="0"/>
              </a:rPr>
              <a:t>Goal: ?e = t</a:t>
            </a:r>
            <a:r>
              <a:rPr lang="en-US" sz="2400" dirty="0"/>
              <a:t>    (at type </a:t>
            </a:r>
            <a:r>
              <a:rPr lang="en-US" sz="2400" dirty="0">
                <a:latin typeface="Consolas" panose="020B0609020204030204" pitchFamily="49" charset="0"/>
              </a:rPr>
              <a:t>T</a:t>
            </a:r>
            <a:r>
              <a:rPr lang="en-US" sz="2400" dirty="0"/>
              <a:t>)</a:t>
            </a:r>
          </a:p>
          <a:p>
            <a:pPr marL="0" indent="0">
              <a:lnSpc>
                <a:spcPct val="120000"/>
              </a:lnSpc>
              <a:spcBef>
                <a:spcPts val="0"/>
              </a:spcBef>
              <a:buNone/>
            </a:pPr>
            <a:r>
              <a:rPr lang="en-US" sz="2400" b="1" dirty="0">
                <a:latin typeface="Consolas" panose="020B0609020204030204" pitchFamily="49" charset="0"/>
              </a:rPr>
              <a:t>Tactic			</a:t>
            </a:r>
            <a:r>
              <a:rPr lang="en-US" sz="2400" dirty="0">
                <a:latin typeface="Consolas" panose="020B0609020204030204" pitchFamily="49" charset="0"/>
              </a:rPr>
              <a:t>				</a:t>
            </a:r>
            <a:r>
              <a:rPr lang="en-US" sz="2400" b="1" dirty="0">
                <a:latin typeface="Consolas" panose="020B0609020204030204" pitchFamily="49" charset="0"/>
              </a:rPr>
              <a:t>Running Time</a:t>
            </a:r>
          </a:p>
          <a:p>
            <a:pPr marL="0" indent="0">
              <a:lnSpc>
                <a:spcPct val="120000"/>
              </a:lnSpc>
              <a:spcBef>
                <a:spcPts val="0"/>
              </a:spcBef>
              <a:buNone/>
            </a:pPr>
            <a:r>
              <a:rPr lang="en-US" sz="2400" dirty="0">
                <a:latin typeface="Consolas" panose="020B0609020204030204" pitchFamily="49" charset="0"/>
              </a:rPr>
              <a:t>reflexivity						1.594s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5.847s</a:t>
            </a:r>
          </a:p>
          <a:p>
            <a:pPr marL="0" indent="0">
              <a:lnSpc>
                <a:spcPct val="120000"/>
              </a:lnSpc>
              <a:spcBef>
                <a:spcPts val="0"/>
              </a:spcBef>
              <a:buNone/>
            </a:pPr>
            <a:r>
              <a:rPr lang="en-US" sz="2400" dirty="0">
                <a:latin typeface="Consolas" panose="020B0609020204030204" pitchFamily="49" charset="0"/>
              </a:rPr>
              <a:t>exact </a:t>
            </a:r>
            <a:r>
              <a:rPr lang="en-US" sz="2400" dirty="0" err="1">
                <a:latin typeface="Consolas" panose="020B0609020204030204" pitchFamily="49" charset="0"/>
              </a:rPr>
              <a:t>eq_refl</a:t>
            </a:r>
            <a:r>
              <a:rPr lang="en-US" sz="2400" dirty="0">
                <a:latin typeface="Consolas" panose="020B0609020204030204" pitchFamily="49" charset="0"/>
              </a:rPr>
              <a:t>						5.999s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T t) 				1.701s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T ?e)				1.746s</a:t>
            </a:r>
          </a:p>
          <a:p>
            <a:pPr marL="0" indent="0">
              <a:lnSpc>
                <a:spcPct val="120000"/>
              </a:lnSpc>
              <a:spcBef>
                <a:spcPts val="0"/>
              </a:spcBef>
              <a:buNone/>
            </a:pPr>
            <a:r>
              <a:rPr lang="en-US" sz="2400" dirty="0">
                <a:latin typeface="Consolas" panose="020B0609020204030204" pitchFamily="49" charset="0"/>
              </a:rPr>
              <a:t>instantiate (1:=t); reflexivity			0.423s</a:t>
            </a:r>
          </a:p>
          <a:p>
            <a:pPr marL="0" indent="0">
              <a:lnSpc>
                <a:spcPct val="120000"/>
              </a:lnSpc>
              <a:spcBef>
                <a:spcPts val="0"/>
              </a:spcBef>
              <a:buNone/>
            </a:pPr>
            <a:r>
              <a:rPr lang="en-US" sz="2400" dirty="0">
                <a:latin typeface="Consolas" panose="020B0609020204030204" pitchFamily="49" charset="0"/>
              </a:rPr>
              <a:t>instantiate (1:=t); refine </a:t>
            </a:r>
            <a:r>
              <a:rPr lang="en-US" sz="2400" dirty="0" err="1">
                <a:latin typeface="Consolas" panose="020B0609020204030204" pitchFamily="49" charset="0"/>
              </a:rPr>
              <a:t>eq_refl</a:t>
            </a:r>
            <a:r>
              <a:rPr lang="en-US" sz="2400" dirty="0">
                <a:latin typeface="Consolas" panose="020B0609020204030204" pitchFamily="49" charset="0"/>
              </a:rPr>
              <a:t>		0.491s</a:t>
            </a:r>
          </a:p>
          <a:p>
            <a:pPr marL="0" indent="0">
              <a:lnSpc>
                <a:spcPct val="120000"/>
              </a:lnSpc>
              <a:spcBef>
                <a:spcPts val="0"/>
              </a:spcBef>
              <a:buNone/>
            </a:pPr>
            <a:r>
              <a:rPr lang="en-US" sz="2400" dirty="0">
                <a:latin typeface="Consolas" panose="020B0609020204030204" pitchFamily="49" charset="0"/>
              </a:rPr>
              <a:t>instantiate (1:=t); refine (@</a:t>
            </a:r>
            <a:r>
              <a:rPr lang="en-US" sz="2400" dirty="0" err="1">
                <a:latin typeface="Consolas" panose="020B0609020204030204" pitchFamily="49" charset="0"/>
              </a:rPr>
              <a:t>eq_refl</a:t>
            </a:r>
            <a:r>
              <a:rPr lang="en-US" sz="2400" dirty="0">
                <a:latin typeface="Consolas" panose="020B0609020204030204" pitchFamily="49" charset="0"/>
              </a:rPr>
              <a:t> T t)	0.414s</a:t>
            </a:r>
          </a:p>
          <a:p>
            <a:pPr marL="0" indent="0">
              <a:lnSpc>
                <a:spcPct val="120000"/>
              </a:lnSpc>
              <a:spcBef>
                <a:spcPts val="0"/>
              </a:spcBef>
              <a:buNone/>
            </a:pPr>
            <a:endParaRPr lang="en-US" sz="24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p:txBody>
      </p:sp>
      <p:sp>
        <p:nvSpPr>
          <p:cNvPr id="4" name="Date Placeholder 3">
            <a:extLst>
              <a:ext uri="{FF2B5EF4-FFF2-40B4-BE49-F238E27FC236}">
                <a16:creationId xmlns:a16="http://schemas.microsoft.com/office/drawing/2014/main" id="{036741BC-33F9-410F-AE6B-0C9C89BF71D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45A1BAB3-B532-46C4-8878-A91CC9AB0127}"/>
              </a:ext>
            </a:extLst>
          </p:cNvPr>
          <p:cNvSpPr>
            <a:spLocks noGrp="1"/>
          </p:cNvSpPr>
          <p:nvPr>
            <p:ph type="sldNum" sz="quarter" idx="12"/>
          </p:nvPr>
        </p:nvSpPr>
        <p:spPr/>
        <p:txBody>
          <a:bodyPr/>
          <a:lstStyle/>
          <a:p>
            <a:fld id="{F32DFBC5-074D-4C66-ACEB-F88C760FD44F}" type="slidenum">
              <a:rPr lang="en-US" smtClean="0"/>
              <a:t>34</a:t>
            </a:fld>
            <a:endParaRPr lang="en-US"/>
          </a:p>
        </p:txBody>
      </p:sp>
    </p:spTree>
    <p:extLst>
      <p:ext uri="{BB962C8B-B14F-4D97-AF65-F5344CB8AC3E}">
        <p14:creationId xmlns:p14="http://schemas.microsoft.com/office/powerpoint/2010/main" val="102729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p:txBody>
          <a:bodyPr/>
          <a:lstStyle/>
          <a:p>
            <a:r>
              <a:rPr lang="en-US" dirty="0" err="1"/>
              <a:t>Evars</a:t>
            </a:r>
            <a:r>
              <a:rPr lang="en-US" dirty="0"/>
              <a:t> and Holes are Everywhere</a:t>
            </a:r>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a:xfrm>
            <a:off x="838200" y="1825625"/>
            <a:ext cx="11353800" cy="4351338"/>
          </a:xfrm>
        </p:spPr>
        <p:txBody>
          <a:bodyPr>
            <a:noAutofit/>
          </a:bodyPr>
          <a:lstStyle/>
          <a:p>
            <a:r>
              <a:rPr lang="en-US" dirty="0"/>
              <a:t>Created whenever a term is not given fully</a:t>
            </a:r>
          </a:p>
          <a:p>
            <a:r>
              <a:rPr lang="en-US" dirty="0"/>
              <a:t>Easily forgotten:</a:t>
            </a:r>
          </a:p>
          <a:p>
            <a:pPr marL="0" indent="0">
              <a:buNone/>
            </a:pPr>
            <a:r>
              <a:rPr lang="en-US" dirty="0">
                <a:latin typeface="Consolas" panose="020B0609020204030204" pitchFamily="49" charset="0"/>
              </a:rPr>
              <a:t>Check (id 7).</a:t>
            </a:r>
          </a:p>
          <a:p>
            <a:r>
              <a:rPr lang="en-US" dirty="0"/>
              <a:t>Hold a copy of the entire context(!!!)</a:t>
            </a:r>
          </a:p>
          <a:p>
            <a:pPr marL="0" indent="0">
              <a:buNone/>
            </a:pPr>
            <a:r>
              <a:rPr lang="en-US" dirty="0"/>
              <a:t>Created by:</a:t>
            </a:r>
          </a:p>
          <a:p>
            <a:r>
              <a:rPr lang="en-US" dirty="0"/>
              <a:t>Literally every tactic that changes the goal EXCEPT </a:t>
            </a:r>
            <a:r>
              <a:rPr lang="en-US" dirty="0">
                <a:latin typeface="Consolas" panose="020B0609020204030204" pitchFamily="49" charset="0"/>
                <a:cs typeface="Courier New" panose="02070309020205020404" pitchFamily="49" charset="0"/>
              </a:rPr>
              <a:t>change</a:t>
            </a:r>
            <a:r>
              <a:rPr lang="en-US" dirty="0"/>
              <a:t>, </a:t>
            </a:r>
            <a:r>
              <a:rPr lang="en-US" dirty="0">
                <a:latin typeface="Consolas" panose="020B0609020204030204" pitchFamily="49" charset="0"/>
                <a:cs typeface="Courier New" panose="02070309020205020404" pitchFamily="49" charset="0"/>
              </a:rPr>
              <a:t>move</a:t>
            </a:r>
          </a:p>
          <a:p>
            <a:r>
              <a:rPr lang="en-US" dirty="0">
                <a:latin typeface="Consolas" panose="020B0609020204030204" pitchFamily="49" charset="0"/>
                <a:cs typeface="Courier New" panose="02070309020205020404" pitchFamily="49" charset="0"/>
              </a:rPr>
              <a:t>rewrite</a:t>
            </a:r>
            <a:r>
              <a:rPr lang="en-US" dirty="0"/>
              <a:t> for pattern unification</a:t>
            </a:r>
          </a:p>
          <a:p>
            <a:r>
              <a:rPr lang="en-US" dirty="0"/>
              <a:t>Passing terms (</a:t>
            </a:r>
            <a:r>
              <a:rPr lang="en-US" dirty="0" err="1">
                <a:latin typeface="Consolas" panose="020B0609020204030204" pitchFamily="49" charset="0"/>
              </a:rPr>
              <a:t>constr</a:t>
            </a:r>
            <a:r>
              <a:rPr lang="en-US" dirty="0"/>
              <a:t>, </a:t>
            </a:r>
            <a:r>
              <a:rPr lang="en-US" dirty="0" err="1">
                <a:latin typeface="Consolas" panose="020B0609020204030204" pitchFamily="49" charset="0"/>
              </a:rPr>
              <a:t>open_constr</a:t>
            </a:r>
            <a:r>
              <a:rPr lang="en-US" dirty="0"/>
              <a:t>) to tactics</a:t>
            </a:r>
          </a:p>
          <a:p>
            <a:endParaRPr lang="en-US" dirty="0"/>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35</a:t>
            </a:fld>
            <a:endParaRPr lang="en-US"/>
          </a:p>
        </p:txBody>
      </p:sp>
      <p:sp>
        <p:nvSpPr>
          <p:cNvPr id="6" name="TextBox 5">
            <a:extLst>
              <a:ext uri="{FF2B5EF4-FFF2-40B4-BE49-F238E27FC236}">
                <a16:creationId xmlns:a16="http://schemas.microsoft.com/office/drawing/2014/main" id="{C1CDC9D9-9A1C-4888-AE65-D33EC69D09B6}"/>
              </a:ext>
            </a:extLst>
          </p:cNvPr>
          <p:cNvSpPr txBox="1"/>
          <p:nvPr/>
        </p:nvSpPr>
        <p:spPr>
          <a:xfrm>
            <a:off x="838200" y="2780269"/>
            <a:ext cx="6722075" cy="523220"/>
          </a:xfrm>
          <a:prstGeom prst="rect">
            <a:avLst/>
          </a:prstGeom>
          <a:noFill/>
        </p:spPr>
        <p:txBody>
          <a:bodyPr wrap="square" rtlCol="0">
            <a:spAutoFit/>
          </a:bodyPr>
          <a:lstStyle/>
          <a:p>
            <a:r>
              <a:rPr lang="en-US" sz="2800" dirty="0">
                <a:latin typeface="Consolas" panose="020B0609020204030204" pitchFamily="49" charset="0"/>
              </a:rPr>
              <a:t>              ⇝ Check (@id _ 7).</a:t>
            </a:r>
            <a:endParaRPr lang="en-US" sz="2800" dirty="0"/>
          </a:p>
        </p:txBody>
      </p:sp>
    </p:spTree>
    <p:extLst>
      <p:ext uri="{BB962C8B-B14F-4D97-AF65-F5344CB8AC3E}">
        <p14:creationId xmlns:p14="http://schemas.microsoft.com/office/powerpoint/2010/main" val="37790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F63-A77C-4148-827C-AD7BEADC47A1}"/>
              </a:ext>
            </a:extLst>
          </p:cNvPr>
          <p:cNvSpPr>
            <a:spLocks noGrp="1"/>
          </p:cNvSpPr>
          <p:nvPr>
            <p:ph type="title"/>
          </p:nvPr>
        </p:nvSpPr>
        <p:spPr>
          <a:xfrm>
            <a:off x="838200" y="365125"/>
            <a:ext cx="10515600" cy="1325563"/>
          </a:xfrm>
        </p:spPr>
        <p:txBody>
          <a:bodyPr/>
          <a:lstStyle/>
          <a:p>
            <a:r>
              <a:rPr lang="en-US" dirty="0"/>
              <a:t>Reducing Context Size …</a:t>
            </a:r>
          </a:p>
        </p:txBody>
      </p:sp>
      <p:sp>
        <p:nvSpPr>
          <p:cNvPr id="3" name="Content Placeholder 2">
            <a:extLst>
              <a:ext uri="{FF2B5EF4-FFF2-40B4-BE49-F238E27FC236}">
                <a16:creationId xmlns:a16="http://schemas.microsoft.com/office/drawing/2014/main" id="{BB73BA8D-5726-44D0-98D8-C2A1C850CBBB}"/>
              </a:ext>
            </a:extLst>
          </p:cNvPr>
          <p:cNvSpPr>
            <a:spLocks noGrp="1"/>
          </p:cNvSpPr>
          <p:nvPr>
            <p:ph idx="1"/>
          </p:nvPr>
        </p:nvSpPr>
        <p:spPr>
          <a:xfrm>
            <a:off x="838200" y="1825624"/>
            <a:ext cx="11353800" cy="5032376"/>
          </a:xfrm>
        </p:spPr>
        <p:txBody>
          <a:bodyPr>
            <a:normAutofit/>
          </a:bodyPr>
          <a:lstStyle/>
          <a:p>
            <a:pPr marL="0" indent="0">
              <a:lnSpc>
                <a:spcPct val="120000"/>
              </a:lnSpc>
              <a:spcBef>
                <a:spcPts val="0"/>
              </a:spcBef>
              <a:buNone/>
            </a:pPr>
            <a:r>
              <a:rPr lang="en-US" sz="2400" dirty="0">
                <a:latin typeface="Consolas" panose="020B0609020204030204" pitchFamily="49" charset="0"/>
              </a:rPr>
              <a:t>Goal: ?e = t</a:t>
            </a:r>
            <a:r>
              <a:rPr lang="en-US" sz="2400" dirty="0"/>
              <a:t>    (at type </a:t>
            </a:r>
            <a:r>
              <a:rPr lang="en-US" sz="2400" dirty="0">
                <a:latin typeface="Consolas" panose="020B0609020204030204" pitchFamily="49" charset="0"/>
              </a:rPr>
              <a:t>T</a:t>
            </a:r>
            <a:r>
              <a:rPr lang="en-US" sz="2400" dirty="0"/>
              <a:t>)</a:t>
            </a:r>
          </a:p>
          <a:p>
            <a:pPr marL="0" indent="0">
              <a:lnSpc>
                <a:spcPct val="120000"/>
              </a:lnSpc>
              <a:spcBef>
                <a:spcPts val="0"/>
              </a:spcBef>
              <a:buNone/>
            </a:pPr>
            <a:r>
              <a:rPr lang="en-US" sz="2400" b="1" dirty="0">
                <a:latin typeface="Consolas" panose="020B0609020204030204" pitchFamily="49" charset="0"/>
              </a:rPr>
              <a:t>Tactic			</a:t>
            </a:r>
            <a:r>
              <a:rPr lang="en-US" sz="2400" dirty="0">
                <a:latin typeface="Consolas" panose="020B0609020204030204" pitchFamily="49" charset="0"/>
              </a:rPr>
              <a:t>				</a:t>
            </a:r>
            <a:r>
              <a:rPr lang="en-US" sz="2400" b="1" dirty="0">
                <a:latin typeface="Consolas" panose="020B0609020204030204" pitchFamily="49" charset="0"/>
              </a:rPr>
              <a:t>Time		</a:t>
            </a:r>
          </a:p>
          <a:p>
            <a:pPr marL="0" indent="0">
              <a:lnSpc>
                <a:spcPct val="120000"/>
              </a:lnSpc>
              <a:spcBef>
                <a:spcPts val="0"/>
              </a:spcBef>
              <a:buNone/>
            </a:pPr>
            <a:r>
              <a:rPr lang="en-US" sz="2400" dirty="0">
                <a:latin typeface="Consolas" panose="020B0609020204030204" pitchFamily="49" charset="0"/>
              </a:rPr>
              <a:t>reflexivity						1.594s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5.847s</a:t>
            </a:r>
          </a:p>
          <a:p>
            <a:pPr marL="0" indent="0">
              <a:lnSpc>
                <a:spcPct val="120000"/>
              </a:lnSpc>
              <a:spcBef>
                <a:spcPts val="0"/>
              </a:spcBef>
              <a:buNone/>
            </a:pPr>
            <a:r>
              <a:rPr lang="en-US" sz="2400" dirty="0">
                <a:latin typeface="Consolas" panose="020B0609020204030204" pitchFamily="49" charset="0"/>
              </a:rPr>
              <a:t>exact </a:t>
            </a:r>
            <a:r>
              <a:rPr lang="en-US" sz="2400" dirty="0" err="1">
                <a:latin typeface="Consolas" panose="020B0609020204030204" pitchFamily="49" charset="0"/>
              </a:rPr>
              <a:t>eq_refl</a:t>
            </a:r>
            <a:r>
              <a:rPr lang="en-US" sz="2400" dirty="0">
                <a:latin typeface="Consolas" panose="020B0609020204030204" pitchFamily="49" charset="0"/>
              </a:rPr>
              <a:t>						5.999s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T t) 				1.701s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T ?e)				1.746s</a:t>
            </a:r>
          </a:p>
          <a:p>
            <a:pPr marL="0" indent="0">
              <a:lnSpc>
                <a:spcPct val="120000"/>
              </a:lnSpc>
              <a:spcBef>
                <a:spcPts val="0"/>
              </a:spcBef>
              <a:buNone/>
            </a:pPr>
            <a:r>
              <a:rPr lang="en-US" sz="2400" dirty="0">
                <a:latin typeface="Consolas" panose="020B0609020204030204" pitchFamily="49" charset="0"/>
              </a:rPr>
              <a:t>instantiate (1:=t); reflexivity			0.423s</a:t>
            </a:r>
          </a:p>
          <a:p>
            <a:pPr marL="0" indent="0">
              <a:lnSpc>
                <a:spcPct val="120000"/>
              </a:lnSpc>
              <a:spcBef>
                <a:spcPts val="0"/>
              </a:spcBef>
              <a:buNone/>
            </a:pPr>
            <a:r>
              <a:rPr lang="en-US" sz="2400" dirty="0">
                <a:latin typeface="Consolas" panose="020B0609020204030204" pitchFamily="49" charset="0"/>
              </a:rPr>
              <a:t>instantiate (1:=t); refine </a:t>
            </a:r>
            <a:r>
              <a:rPr lang="en-US" sz="2400" dirty="0" err="1">
                <a:latin typeface="Consolas" panose="020B0609020204030204" pitchFamily="49" charset="0"/>
              </a:rPr>
              <a:t>eq_refl</a:t>
            </a:r>
            <a:r>
              <a:rPr lang="en-US" sz="2400" dirty="0">
                <a:latin typeface="Consolas" panose="020B0609020204030204" pitchFamily="49" charset="0"/>
              </a:rPr>
              <a:t>		0.491s</a:t>
            </a:r>
          </a:p>
          <a:p>
            <a:pPr marL="0" indent="0">
              <a:lnSpc>
                <a:spcPct val="120000"/>
              </a:lnSpc>
              <a:spcBef>
                <a:spcPts val="0"/>
              </a:spcBef>
              <a:buNone/>
            </a:pPr>
            <a:r>
              <a:rPr lang="en-US" sz="2400" dirty="0">
                <a:latin typeface="Consolas" panose="020B0609020204030204" pitchFamily="49" charset="0"/>
              </a:rPr>
              <a:t>instantiate (1:=t); refine (@</a:t>
            </a:r>
            <a:r>
              <a:rPr lang="en-US" sz="2400" dirty="0" err="1">
                <a:latin typeface="Consolas" panose="020B0609020204030204" pitchFamily="49" charset="0"/>
              </a:rPr>
              <a:t>eq_refl</a:t>
            </a:r>
            <a:r>
              <a:rPr lang="en-US" sz="2400" dirty="0">
                <a:latin typeface="Consolas" panose="020B0609020204030204" pitchFamily="49" charset="0"/>
              </a:rPr>
              <a:t> T t)	0.414s</a:t>
            </a:r>
          </a:p>
          <a:p>
            <a:pPr marL="0" indent="0">
              <a:lnSpc>
                <a:spcPct val="120000"/>
              </a:lnSpc>
              <a:spcBef>
                <a:spcPts val="0"/>
              </a:spcBef>
              <a:buNone/>
            </a:pPr>
            <a:endParaRPr lang="en-US" sz="16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p:txBody>
      </p:sp>
      <p:sp>
        <p:nvSpPr>
          <p:cNvPr id="4" name="Date Placeholder 3">
            <a:extLst>
              <a:ext uri="{FF2B5EF4-FFF2-40B4-BE49-F238E27FC236}">
                <a16:creationId xmlns:a16="http://schemas.microsoft.com/office/drawing/2014/main" id="{036741BC-33F9-410F-AE6B-0C9C89BF71D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45A1BAB3-B532-46C4-8878-A91CC9AB0127}"/>
              </a:ext>
            </a:extLst>
          </p:cNvPr>
          <p:cNvSpPr>
            <a:spLocks noGrp="1"/>
          </p:cNvSpPr>
          <p:nvPr>
            <p:ph type="sldNum" sz="quarter" idx="12"/>
          </p:nvPr>
        </p:nvSpPr>
        <p:spPr/>
        <p:txBody>
          <a:bodyPr/>
          <a:lstStyle/>
          <a:p>
            <a:fld id="{F32DFBC5-074D-4C66-ACEB-F88C760FD44F}" type="slidenum">
              <a:rPr lang="en-US" smtClean="0"/>
              <a:t>36</a:t>
            </a:fld>
            <a:endParaRPr lang="en-US"/>
          </a:p>
        </p:txBody>
      </p:sp>
    </p:spTree>
    <p:extLst>
      <p:ext uri="{BB962C8B-B14F-4D97-AF65-F5344CB8AC3E}">
        <p14:creationId xmlns:p14="http://schemas.microsoft.com/office/powerpoint/2010/main" val="2549869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F63-A77C-4148-827C-AD7BEADC47A1}"/>
              </a:ext>
            </a:extLst>
          </p:cNvPr>
          <p:cNvSpPr>
            <a:spLocks noGrp="1"/>
          </p:cNvSpPr>
          <p:nvPr>
            <p:ph type="title"/>
          </p:nvPr>
        </p:nvSpPr>
        <p:spPr>
          <a:xfrm>
            <a:off x="838200" y="365125"/>
            <a:ext cx="10515600" cy="1325563"/>
          </a:xfrm>
        </p:spPr>
        <p:txBody>
          <a:bodyPr/>
          <a:lstStyle/>
          <a:p>
            <a:r>
              <a:rPr lang="en-US" dirty="0"/>
              <a:t>Reducing Context Size …</a:t>
            </a:r>
          </a:p>
        </p:txBody>
      </p:sp>
      <p:sp>
        <p:nvSpPr>
          <p:cNvPr id="3" name="Content Placeholder 2">
            <a:extLst>
              <a:ext uri="{FF2B5EF4-FFF2-40B4-BE49-F238E27FC236}">
                <a16:creationId xmlns:a16="http://schemas.microsoft.com/office/drawing/2014/main" id="{BB73BA8D-5726-44D0-98D8-C2A1C850CBBB}"/>
              </a:ext>
            </a:extLst>
          </p:cNvPr>
          <p:cNvSpPr>
            <a:spLocks noGrp="1"/>
          </p:cNvSpPr>
          <p:nvPr>
            <p:ph idx="1"/>
          </p:nvPr>
        </p:nvSpPr>
        <p:spPr>
          <a:xfrm>
            <a:off x="838200" y="1825624"/>
            <a:ext cx="11353800" cy="5032376"/>
          </a:xfrm>
        </p:spPr>
        <p:txBody>
          <a:bodyPr>
            <a:normAutofit/>
          </a:bodyPr>
          <a:lstStyle/>
          <a:p>
            <a:pPr marL="0" indent="0">
              <a:lnSpc>
                <a:spcPct val="120000"/>
              </a:lnSpc>
              <a:spcBef>
                <a:spcPts val="0"/>
              </a:spcBef>
              <a:buNone/>
            </a:pPr>
            <a:r>
              <a:rPr lang="en-US" sz="2400" dirty="0">
                <a:latin typeface="Consolas" panose="020B0609020204030204" pitchFamily="49" charset="0"/>
              </a:rPr>
              <a:t>Goal: ?e = t</a:t>
            </a:r>
            <a:r>
              <a:rPr lang="en-US" sz="2400" dirty="0"/>
              <a:t>    (at type </a:t>
            </a:r>
            <a:r>
              <a:rPr lang="en-US" sz="2400" dirty="0">
                <a:latin typeface="Consolas" panose="020B0609020204030204" pitchFamily="49" charset="0"/>
              </a:rPr>
              <a:t>T</a:t>
            </a:r>
            <a:r>
              <a:rPr lang="en-US" sz="2400" dirty="0"/>
              <a:t>)</a:t>
            </a:r>
          </a:p>
          <a:p>
            <a:pPr marL="0" indent="0">
              <a:lnSpc>
                <a:spcPct val="120000"/>
              </a:lnSpc>
              <a:spcBef>
                <a:spcPts val="0"/>
              </a:spcBef>
              <a:buNone/>
            </a:pPr>
            <a:r>
              <a:rPr lang="en-US" sz="2400" b="1" dirty="0">
                <a:latin typeface="Consolas" panose="020B0609020204030204" pitchFamily="49" charset="0"/>
              </a:rPr>
              <a:t>Tactic			</a:t>
            </a:r>
            <a:r>
              <a:rPr lang="en-US" sz="2400" dirty="0">
                <a:latin typeface="Consolas" panose="020B0609020204030204" pitchFamily="49" charset="0"/>
              </a:rPr>
              <a:t>				</a:t>
            </a:r>
            <a:r>
              <a:rPr lang="en-US" sz="2400" b="1" dirty="0">
                <a:latin typeface="Consolas" panose="020B0609020204030204" pitchFamily="49" charset="0"/>
              </a:rPr>
              <a:t>Time		Less Time</a:t>
            </a:r>
          </a:p>
          <a:p>
            <a:pPr marL="0" indent="0">
              <a:lnSpc>
                <a:spcPct val="120000"/>
              </a:lnSpc>
              <a:spcBef>
                <a:spcPts val="0"/>
              </a:spcBef>
              <a:buNone/>
            </a:pPr>
            <a:r>
              <a:rPr lang="en-US" sz="2400" dirty="0">
                <a:latin typeface="Consolas" panose="020B0609020204030204" pitchFamily="49" charset="0"/>
              </a:rPr>
              <a:t>reflexivity						1.594s	0.041s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5.847s	0.132s</a:t>
            </a:r>
          </a:p>
          <a:p>
            <a:pPr marL="0" indent="0">
              <a:lnSpc>
                <a:spcPct val="120000"/>
              </a:lnSpc>
              <a:spcBef>
                <a:spcPts val="0"/>
              </a:spcBef>
              <a:buNone/>
            </a:pPr>
            <a:r>
              <a:rPr lang="en-US" sz="2400" dirty="0">
                <a:latin typeface="Consolas" panose="020B0609020204030204" pitchFamily="49" charset="0"/>
              </a:rPr>
              <a:t>exact </a:t>
            </a:r>
            <a:r>
              <a:rPr lang="en-US" sz="2400" dirty="0" err="1">
                <a:latin typeface="Consolas" panose="020B0609020204030204" pitchFamily="49" charset="0"/>
              </a:rPr>
              <a:t>eq_refl</a:t>
            </a:r>
            <a:r>
              <a:rPr lang="en-US" sz="2400" dirty="0">
                <a:latin typeface="Consolas" panose="020B0609020204030204" pitchFamily="49" charset="0"/>
              </a:rPr>
              <a:t>						5.999s	0.131s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T t) 				1.701s	0.047s</a:t>
            </a:r>
          </a:p>
          <a:p>
            <a:pPr marL="0" indent="0">
              <a:lnSpc>
                <a:spcPct val="120000"/>
              </a:lnSpc>
              <a:spcBef>
                <a:spcPts val="0"/>
              </a:spcBef>
              <a:buNone/>
            </a:pPr>
            <a:r>
              <a:rPr lang="en-US" sz="2400" dirty="0">
                <a:latin typeface="Consolas" panose="020B0609020204030204" pitchFamily="49" charset="0"/>
              </a:rPr>
              <a:t>refine (@</a:t>
            </a:r>
            <a:r>
              <a:rPr lang="en-US" sz="2400" dirty="0" err="1">
                <a:latin typeface="Consolas" panose="020B0609020204030204" pitchFamily="49" charset="0"/>
              </a:rPr>
              <a:t>eq_refl</a:t>
            </a:r>
            <a:r>
              <a:rPr lang="en-US" sz="2400" dirty="0">
                <a:latin typeface="Consolas" panose="020B0609020204030204" pitchFamily="49" charset="0"/>
              </a:rPr>
              <a:t> T ?e)				1.746s	0.049s</a:t>
            </a:r>
          </a:p>
          <a:p>
            <a:pPr marL="0" indent="0">
              <a:lnSpc>
                <a:spcPct val="120000"/>
              </a:lnSpc>
              <a:spcBef>
                <a:spcPts val="0"/>
              </a:spcBef>
              <a:buNone/>
            </a:pPr>
            <a:r>
              <a:rPr lang="en-US" sz="2400" dirty="0">
                <a:latin typeface="Consolas" panose="020B0609020204030204" pitchFamily="49" charset="0"/>
              </a:rPr>
              <a:t>instantiate (1:=t); reflexivity			0.423s	0.092s</a:t>
            </a:r>
          </a:p>
          <a:p>
            <a:pPr marL="0" indent="0">
              <a:lnSpc>
                <a:spcPct val="120000"/>
              </a:lnSpc>
              <a:spcBef>
                <a:spcPts val="0"/>
              </a:spcBef>
              <a:buNone/>
            </a:pPr>
            <a:r>
              <a:rPr lang="en-US" sz="2400" dirty="0">
                <a:latin typeface="Consolas" panose="020B0609020204030204" pitchFamily="49" charset="0"/>
              </a:rPr>
              <a:t>instantiate (1:=t); refine </a:t>
            </a:r>
            <a:r>
              <a:rPr lang="en-US" sz="2400" dirty="0" err="1">
                <a:latin typeface="Consolas" panose="020B0609020204030204" pitchFamily="49" charset="0"/>
              </a:rPr>
              <a:t>eq_refl</a:t>
            </a:r>
            <a:r>
              <a:rPr lang="en-US" sz="2400" dirty="0">
                <a:latin typeface="Consolas" panose="020B0609020204030204" pitchFamily="49" charset="0"/>
              </a:rPr>
              <a:t>		0.491s	0.094s</a:t>
            </a:r>
          </a:p>
          <a:p>
            <a:pPr marL="0" indent="0">
              <a:lnSpc>
                <a:spcPct val="120000"/>
              </a:lnSpc>
              <a:spcBef>
                <a:spcPts val="0"/>
              </a:spcBef>
              <a:buNone/>
            </a:pPr>
            <a:r>
              <a:rPr lang="en-US" sz="2400" dirty="0">
                <a:latin typeface="Consolas" panose="020B0609020204030204" pitchFamily="49" charset="0"/>
              </a:rPr>
              <a:t>instantiate (1:=t); refine (@</a:t>
            </a:r>
            <a:r>
              <a:rPr lang="en-US" sz="2400" dirty="0" err="1">
                <a:latin typeface="Consolas" panose="020B0609020204030204" pitchFamily="49" charset="0"/>
              </a:rPr>
              <a:t>eq_refl</a:t>
            </a:r>
            <a:r>
              <a:rPr lang="en-US" sz="2400" dirty="0">
                <a:latin typeface="Consolas" panose="020B0609020204030204" pitchFamily="49" charset="0"/>
              </a:rPr>
              <a:t> T t)	0.414s	0.083s</a:t>
            </a:r>
          </a:p>
          <a:p>
            <a:pPr marL="0" indent="0">
              <a:lnSpc>
                <a:spcPct val="120000"/>
              </a:lnSpc>
              <a:spcBef>
                <a:spcPts val="0"/>
              </a:spcBef>
              <a:buNone/>
            </a:pPr>
            <a:endParaRPr lang="en-US" sz="16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a:p>
            <a:pPr marL="0" indent="0">
              <a:lnSpc>
                <a:spcPct val="120000"/>
              </a:lnSpc>
              <a:spcBef>
                <a:spcPts val="0"/>
              </a:spcBef>
              <a:buNone/>
            </a:pPr>
            <a:endParaRPr lang="en-US" sz="1600" dirty="0">
              <a:latin typeface="Consolas" panose="020B0609020204030204" pitchFamily="49" charset="0"/>
            </a:endParaRPr>
          </a:p>
        </p:txBody>
      </p:sp>
      <p:sp>
        <p:nvSpPr>
          <p:cNvPr id="4" name="Date Placeholder 3">
            <a:extLst>
              <a:ext uri="{FF2B5EF4-FFF2-40B4-BE49-F238E27FC236}">
                <a16:creationId xmlns:a16="http://schemas.microsoft.com/office/drawing/2014/main" id="{036741BC-33F9-410F-AE6B-0C9C89BF71D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45A1BAB3-B532-46C4-8878-A91CC9AB0127}"/>
              </a:ext>
            </a:extLst>
          </p:cNvPr>
          <p:cNvSpPr>
            <a:spLocks noGrp="1"/>
          </p:cNvSpPr>
          <p:nvPr>
            <p:ph type="sldNum" sz="quarter" idx="12"/>
          </p:nvPr>
        </p:nvSpPr>
        <p:spPr/>
        <p:txBody>
          <a:bodyPr/>
          <a:lstStyle/>
          <a:p>
            <a:fld id="{F32DFBC5-074D-4C66-ACEB-F88C760FD44F}" type="slidenum">
              <a:rPr lang="en-US" smtClean="0"/>
              <a:t>37</a:t>
            </a:fld>
            <a:endParaRPr lang="en-US"/>
          </a:p>
        </p:txBody>
      </p:sp>
    </p:spTree>
    <p:extLst>
      <p:ext uri="{BB962C8B-B14F-4D97-AF65-F5344CB8AC3E}">
        <p14:creationId xmlns:p14="http://schemas.microsoft.com/office/powerpoint/2010/main" val="234135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5F63-A77C-4148-827C-AD7BEADC47A1}"/>
              </a:ext>
            </a:extLst>
          </p:cNvPr>
          <p:cNvSpPr>
            <a:spLocks noGrp="1"/>
          </p:cNvSpPr>
          <p:nvPr>
            <p:ph type="title"/>
          </p:nvPr>
        </p:nvSpPr>
        <p:spPr>
          <a:xfrm>
            <a:off x="838200" y="365125"/>
            <a:ext cx="10515600" cy="1325563"/>
          </a:xfrm>
        </p:spPr>
        <p:txBody>
          <a:bodyPr/>
          <a:lstStyle/>
          <a:p>
            <a:r>
              <a:rPr lang="en-US" dirty="0"/>
              <a:t>Optimized Proof of Entire Loop Body</a:t>
            </a:r>
          </a:p>
        </p:txBody>
      </p:sp>
      <p:sp>
        <p:nvSpPr>
          <p:cNvPr id="3" name="Content Placeholder 2">
            <a:extLst>
              <a:ext uri="{FF2B5EF4-FFF2-40B4-BE49-F238E27FC236}">
                <a16:creationId xmlns:a16="http://schemas.microsoft.com/office/drawing/2014/main" id="{BB73BA8D-5726-44D0-98D8-C2A1C850CBBB}"/>
              </a:ext>
            </a:extLst>
          </p:cNvPr>
          <p:cNvSpPr>
            <a:spLocks noGrp="1"/>
          </p:cNvSpPr>
          <p:nvPr>
            <p:ph idx="1"/>
          </p:nvPr>
        </p:nvSpPr>
        <p:spPr>
          <a:xfrm>
            <a:off x="838200" y="1825624"/>
            <a:ext cx="10515600" cy="5032376"/>
          </a:xfrm>
        </p:spPr>
        <p:txBody>
          <a:bodyPr>
            <a:noAutofit/>
          </a:bodyPr>
          <a:lstStyle/>
          <a:p>
            <a:pPr marL="0" indent="0">
              <a:lnSpc>
                <a:spcPct val="120000"/>
              </a:lnSpc>
              <a:spcBef>
                <a:spcPts val="0"/>
              </a:spcBef>
              <a:buNone/>
            </a:pPr>
            <a:r>
              <a:rPr lang="en-US" sz="1600" dirty="0">
                <a:latin typeface="Consolas" panose="020B0609020204030204" pitchFamily="49" charset="0"/>
              </a:rPr>
              <a:t>total time:      9.577s </a:t>
            </a:r>
            <a:r>
              <a:rPr lang="en-US" sz="1600" dirty="0"/>
              <a:t>(vs original </a:t>
            </a:r>
            <a:r>
              <a:rPr lang="en-US" sz="1600" dirty="0">
                <a:latin typeface="Consolas" panose="020B0609020204030204" pitchFamily="49" charset="0"/>
              </a:rPr>
              <a:t>71.126s</a:t>
            </a:r>
            <a:r>
              <a:rPr lang="en-US" sz="1600" dirty="0"/>
              <a:t>)</a:t>
            </a:r>
            <a:endParaRPr lang="en-US" sz="1600" dirty="0">
              <a:latin typeface="Consolas" panose="020B0609020204030204" pitchFamily="49" charset="0"/>
            </a:endParaRPr>
          </a:p>
          <a:p>
            <a:pPr marL="0" indent="0">
              <a:lnSpc>
                <a:spcPct val="120000"/>
              </a:lnSpc>
              <a:spcBef>
                <a:spcPts val="0"/>
              </a:spcBef>
              <a:buNone/>
            </a:pPr>
            <a:r>
              <a:rPr lang="en-US" sz="1600" dirty="0">
                <a:latin typeface="Consolas" panose="020B0609020204030204" pitchFamily="49" charset="0"/>
              </a:rPr>
              <a:t> tactic                                   local  total   calls       max</a:t>
            </a:r>
          </a:p>
          <a:p>
            <a:pPr marL="0" indent="0">
              <a:lnSpc>
                <a:spcPct val="120000"/>
              </a:lnSpc>
              <a:spcBef>
                <a:spcPts val="0"/>
              </a:spcBef>
              <a:buNone/>
            </a:pPr>
            <a:r>
              <a:rPr lang="en-US" sz="1600" dirty="0">
                <a:latin typeface="Consolas" panose="020B0609020204030204" pitchFamily="49" charset="0"/>
              </a:rPr>
              <a:t>────────────────────────────────────────┴──────┴──────┴───────┴─────────┘</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a:t>
            </a:r>
            <a:r>
              <a:rPr lang="en-US" sz="1600" dirty="0">
                <a:latin typeface="Consolas" panose="020B0609020204030204" pitchFamily="49" charset="0"/>
              </a:rPr>
              <a:t> --------------------------   0.1%  90.5%    1324    0.168s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straightline_side_condition_solver_inli</a:t>
            </a:r>
            <a:r>
              <a:rPr lang="en-US" sz="1600" dirty="0">
                <a:latin typeface="Consolas" panose="020B0609020204030204" pitchFamily="49" charset="0"/>
              </a:rPr>
              <a:t>  60.8%  60.8%      97    0.147s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straightline_refl</a:t>
            </a:r>
            <a:r>
              <a:rPr lang="en-US" sz="1600" dirty="0">
                <a:latin typeface="Consolas" panose="020B0609020204030204" pitchFamily="49" charset="0"/>
              </a:rPr>
              <a:t> ---------------------   1.5%  36.4%     419    0.041s</a:t>
            </a:r>
          </a:p>
          <a:p>
            <a:pPr marL="0" indent="0">
              <a:lnSpc>
                <a:spcPct val="120000"/>
              </a:lnSpc>
              <a:spcBef>
                <a:spcPts val="0"/>
              </a:spcBef>
              <a:buNone/>
            </a:pPr>
            <a:r>
              <a:rPr lang="en-US" sz="1600" dirty="0">
                <a:latin typeface="Consolas" panose="020B0609020204030204" pitchFamily="49" charset="0"/>
              </a:rPr>
              <a:t>─refine (</a:t>
            </a:r>
            <a:r>
              <a:rPr lang="en-US" sz="1600" dirty="0" err="1">
                <a:latin typeface="Consolas" panose="020B0609020204030204" pitchFamily="49" charset="0"/>
              </a:rPr>
              <a:t>uconstr</a:t>
            </a:r>
            <a:r>
              <a:rPr lang="en-US" sz="1600" dirty="0">
                <a:latin typeface="Consolas" panose="020B0609020204030204" pitchFamily="49" charset="0"/>
              </a:rPr>
              <a:t>) ----------------------  31.9%  31.9%     516    0.037s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refine_eq_refl_v</a:t>
            </a:r>
            <a:r>
              <a:rPr lang="en-US" sz="1600" dirty="0">
                <a:latin typeface="Consolas" panose="020B0609020204030204" pitchFamily="49" charset="0"/>
              </a:rPr>
              <a:t> ----------------------   0.2%  25.4%       0    0.031s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vm_compute</a:t>
            </a:r>
            <a:r>
              <a:rPr lang="en-US" sz="1600" dirty="0">
                <a:latin typeface="Consolas" panose="020B0609020204030204" pitchFamily="49" charset="0"/>
              </a:rPr>
              <a:t> ----------------------------  23.6%  23.6%     161    0.030s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straightline_set</a:t>
            </a:r>
            <a:r>
              <a:rPr lang="en-US" sz="1600" dirty="0">
                <a:latin typeface="Consolas" panose="020B0609020204030204" pitchFamily="49" charset="0"/>
              </a:rPr>
              <a:t> ----------------------   1.0%  22.6%    1194    0.032s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straightline_split</a:t>
            </a:r>
            <a:r>
              <a:rPr lang="en-US" sz="1600" dirty="0">
                <a:latin typeface="Consolas" panose="020B0609020204030204" pitchFamily="49" charset="0"/>
              </a:rPr>
              <a:t> --------------------   0.3%  19.1%     161    0.037s</a:t>
            </a:r>
          </a:p>
          <a:p>
            <a:pPr marL="0" indent="0">
              <a:lnSpc>
                <a:spcPct val="120000"/>
              </a:lnSpc>
              <a:spcBef>
                <a:spcPts val="0"/>
              </a:spcBef>
              <a:buNone/>
            </a:pPr>
            <a:r>
              <a:rPr lang="en-US" sz="1600" dirty="0">
                <a:latin typeface="Consolas" panose="020B0609020204030204" pitchFamily="49" charset="0"/>
              </a:rPr>
              <a:t>─unfold1_cmd_goal ----------------------   0.2%  10.4%     193    0.022s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straightline_cleanup</a:t>
            </a:r>
            <a:r>
              <a:rPr lang="en-US" sz="1600" dirty="0">
                <a:latin typeface="Consolas" panose="020B0609020204030204" pitchFamily="49" charset="0"/>
              </a:rPr>
              <a:t> ------------------   1.1%   9.3%    1324    0.019s</a:t>
            </a:r>
          </a:p>
          <a:p>
            <a:pPr marL="0" indent="0">
              <a:lnSpc>
                <a:spcPct val="120000"/>
              </a:lnSpc>
              <a:spcBef>
                <a:spcPts val="0"/>
              </a:spcBef>
              <a:buNone/>
            </a:pPr>
            <a:r>
              <a:rPr lang="en-US" sz="1600" dirty="0">
                <a:latin typeface="Consolas" panose="020B0609020204030204" pitchFamily="49" charset="0"/>
              </a:rPr>
              <a:t>─change G ------------------------------   9.2%   9.2%     484    0.022s</a:t>
            </a:r>
          </a:p>
          <a:p>
            <a:pPr marL="0" indent="0">
              <a:lnSpc>
                <a:spcPct val="120000"/>
              </a:lnSpc>
              <a:spcBef>
                <a:spcPts val="0"/>
              </a:spcBef>
              <a:buNone/>
            </a:pPr>
            <a:r>
              <a:rPr lang="en-US" sz="1600" dirty="0">
                <a:latin typeface="Consolas" panose="020B0609020204030204" pitchFamily="49" charset="0"/>
              </a:rPr>
              <a:t>─</a:t>
            </a:r>
            <a:r>
              <a:rPr lang="en-US" sz="1600" dirty="0" err="1">
                <a:latin typeface="Consolas" panose="020B0609020204030204" pitchFamily="49" charset="0"/>
              </a:rPr>
              <a:t>straightline_unfold</a:t>
            </a:r>
            <a:r>
              <a:rPr lang="en-US" sz="1600" dirty="0">
                <a:latin typeface="Consolas" panose="020B0609020204030204" pitchFamily="49" charset="0"/>
              </a:rPr>
              <a:t> -------------------   0.8%   8.1%    1097    0.027s</a:t>
            </a:r>
          </a:p>
        </p:txBody>
      </p:sp>
      <p:sp>
        <p:nvSpPr>
          <p:cNvPr id="4" name="Date Placeholder 3">
            <a:extLst>
              <a:ext uri="{FF2B5EF4-FFF2-40B4-BE49-F238E27FC236}">
                <a16:creationId xmlns:a16="http://schemas.microsoft.com/office/drawing/2014/main" id="{036741BC-33F9-410F-AE6B-0C9C89BF71D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45A1BAB3-B532-46C4-8878-A91CC9AB0127}"/>
              </a:ext>
            </a:extLst>
          </p:cNvPr>
          <p:cNvSpPr>
            <a:spLocks noGrp="1"/>
          </p:cNvSpPr>
          <p:nvPr>
            <p:ph type="sldNum" sz="quarter" idx="12"/>
          </p:nvPr>
        </p:nvSpPr>
        <p:spPr/>
        <p:txBody>
          <a:bodyPr/>
          <a:lstStyle/>
          <a:p>
            <a:fld id="{F32DFBC5-074D-4C66-ACEB-F88C760FD44F}" type="slidenum">
              <a:rPr lang="en-US" smtClean="0"/>
              <a:t>38</a:t>
            </a:fld>
            <a:endParaRPr lang="en-US"/>
          </a:p>
        </p:txBody>
      </p:sp>
    </p:spTree>
    <p:extLst>
      <p:ext uri="{BB962C8B-B14F-4D97-AF65-F5344CB8AC3E}">
        <p14:creationId xmlns:p14="http://schemas.microsoft.com/office/powerpoint/2010/main" val="1210993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2B23-FDF8-4DF3-984F-922AF8FEEF27}"/>
              </a:ext>
            </a:extLst>
          </p:cNvPr>
          <p:cNvSpPr>
            <a:spLocks noGrp="1"/>
          </p:cNvSpPr>
          <p:nvPr>
            <p:ph type="title"/>
          </p:nvPr>
        </p:nvSpPr>
        <p:spPr/>
        <p:txBody>
          <a:bodyPr/>
          <a:lstStyle/>
          <a:p>
            <a:r>
              <a:rPr lang="en-US" dirty="0"/>
              <a:t>Example 3: Rewriting is Hard</a:t>
            </a:r>
          </a:p>
        </p:txBody>
      </p:sp>
      <p:sp>
        <p:nvSpPr>
          <p:cNvPr id="3" name="Content Placeholder 2">
            <a:extLst>
              <a:ext uri="{FF2B5EF4-FFF2-40B4-BE49-F238E27FC236}">
                <a16:creationId xmlns:a16="http://schemas.microsoft.com/office/drawing/2014/main" id="{C49DFCF3-863B-401D-B50F-78501CF7E3F1}"/>
              </a:ext>
            </a:extLst>
          </p:cNvPr>
          <p:cNvSpPr>
            <a:spLocks noGrp="1"/>
          </p:cNvSpPr>
          <p:nvPr>
            <p:ph idx="1"/>
          </p:nvPr>
        </p:nvSpPr>
        <p:spPr>
          <a:xfrm>
            <a:off x="838200" y="1825625"/>
            <a:ext cx="10515600" cy="4351338"/>
          </a:xfrm>
        </p:spPr>
        <p:txBody>
          <a:bodyPr/>
          <a:lstStyle/>
          <a:p>
            <a:r>
              <a:rPr lang="en-US" dirty="0"/>
              <a:t>Dumb reasons</a:t>
            </a:r>
          </a:p>
          <a:p>
            <a:r>
              <a:rPr lang="en-US" dirty="0"/>
              <a:t>Interesting technical reasons</a:t>
            </a:r>
          </a:p>
          <a:p>
            <a:r>
              <a:rPr lang="en-US" dirty="0"/>
              <a:t>Reasons that contain research-level technical challenges</a:t>
            </a:r>
          </a:p>
        </p:txBody>
      </p:sp>
      <p:sp>
        <p:nvSpPr>
          <p:cNvPr id="4" name="Date Placeholder 3">
            <a:extLst>
              <a:ext uri="{FF2B5EF4-FFF2-40B4-BE49-F238E27FC236}">
                <a16:creationId xmlns:a16="http://schemas.microsoft.com/office/drawing/2014/main" id="{8E02B4C8-AAA7-4982-ADBD-9B2871D60906}"/>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5741DB76-8FD5-480A-8C56-5428665D0A9C}"/>
              </a:ext>
            </a:extLst>
          </p:cNvPr>
          <p:cNvSpPr>
            <a:spLocks noGrp="1"/>
          </p:cNvSpPr>
          <p:nvPr>
            <p:ph type="sldNum" sz="quarter" idx="12"/>
          </p:nvPr>
        </p:nvSpPr>
        <p:spPr/>
        <p:txBody>
          <a:bodyPr/>
          <a:lstStyle/>
          <a:p>
            <a:fld id="{F32DFBC5-074D-4C66-ACEB-F88C760FD44F}" type="slidenum">
              <a:rPr lang="en-US" smtClean="0"/>
              <a:t>39</a:t>
            </a:fld>
            <a:endParaRPr lang="en-US"/>
          </a:p>
        </p:txBody>
      </p:sp>
    </p:spTree>
    <p:extLst>
      <p:ext uri="{BB962C8B-B14F-4D97-AF65-F5344CB8AC3E}">
        <p14:creationId xmlns:p14="http://schemas.microsoft.com/office/powerpoint/2010/main" val="252709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a:xfrm>
            <a:off x="838200" y="365125"/>
            <a:ext cx="11353800" cy="1325563"/>
          </a:xfrm>
        </p:spPr>
        <p:txBody>
          <a:bodyPr/>
          <a:lstStyle/>
          <a:p>
            <a:r>
              <a:rPr lang="en-US" dirty="0"/>
              <a:t>Automating Verification: ≈ No Marginal Overhead</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pPr marL="0" indent="0">
              <a:buNone/>
            </a:pPr>
            <a:endParaRPr lang="en-US" dirty="0"/>
          </a:p>
          <a:p>
            <a:pPr marL="0" indent="0">
              <a:buNone/>
            </a:pPr>
            <a:r>
              <a:rPr lang="en-US" dirty="0"/>
              <a:t>Fiat Cryptography:</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p:sp>
        <p:nvSpPr>
          <p:cNvPr id="7" name="Rectangle 6">
            <a:extLst>
              <a:ext uri="{FF2B5EF4-FFF2-40B4-BE49-F238E27FC236}">
                <a16:creationId xmlns:a16="http://schemas.microsoft.com/office/drawing/2014/main" id="{7F160D00-EFE0-4075-8F3E-457D3E5E4DDA}"/>
              </a:ext>
            </a:extLst>
          </p:cNvPr>
          <p:cNvSpPr/>
          <p:nvPr/>
        </p:nvSpPr>
        <p:spPr>
          <a:xfrm>
            <a:off x="834273" y="3212882"/>
            <a:ext cx="274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834273" y="3666455"/>
            <a:ext cx="4306746" cy="3429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3C157E2-490F-4AF4-B963-64FB951ADBB2}"/>
              </a:ext>
            </a:extLst>
          </p:cNvPr>
          <p:cNvSpPr/>
          <p:nvPr/>
        </p:nvSpPr>
        <p:spPr>
          <a:xfrm>
            <a:off x="861705" y="3212882"/>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855060" y="3666455"/>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65632" y="3212882"/>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414338" y="5199369"/>
            <a:ext cx="3657600" cy="3429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Runtime Code (Handwritten)</a:t>
            </a:r>
          </a:p>
        </p:txBody>
      </p:sp>
      <p:sp>
        <p:nvSpPr>
          <p:cNvPr id="37" name="Rectangle 36">
            <a:extLst>
              <a:ext uri="{FF2B5EF4-FFF2-40B4-BE49-F238E27FC236}">
                <a16:creationId xmlns:a16="http://schemas.microsoft.com/office/drawing/2014/main" id="{4C211E53-3D91-4012-B107-132CD2767C90}"/>
              </a:ext>
            </a:extLst>
          </p:cNvPr>
          <p:cNvSpPr/>
          <p:nvPr/>
        </p:nvSpPr>
        <p:spPr>
          <a:xfrm>
            <a:off x="8120064" y="5199369"/>
            <a:ext cx="3657600" cy="3429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 (Handwritten)</a:t>
            </a:r>
          </a:p>
        </p:txBody>
      </p:sp>
      <p:sp>
        <p:nvSpPr>
          <p:cNvPr id="38" name="Rectangle 37">
            <a:extLst>
              <a:ext uri="{FF2B5EF4-FFF2-40B4-BE49-F238E27FC236}">
                <a16:creationId xmlns:a16="http://schemas.microsoft.com/office/drawing/2014/main" id="{89A0947C-C851-4D8A-8D5A-CB4FF060AC6B}"/>
              </a:ext>
            </a:extLst>
          </p:cNvPr>
          <p:cNvSpPr/>
          <p:nvPr/>
        </p:nvSpPr>
        <p:spPr>
          <a:xfrm>
            <a:off x="4071936" y="5199369"/>
            <a:ext cx="4048127" cy="3429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Runtime Code (Autogenerated)</a:t>
            </a:r>
          </a:p>
        </p:txBody>
      </p:sp>
    </p:spTree>
    <p:extLst>
      <p:ext uri="{BB962C8B-B14F-4D97-AF65-F5344CB8AC3E}">
        <p14:creationId xmlns:p14="http://schemas.microsoft.com/office/powerpoint/2010/main" val="278380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2B23-FDF8-4DF3-984F-922AF8FEEF27}"/>
              </a:ext>
            </a:extLst>
          </p:cNvPr>
          <p:cNvSpPr>
            <a:spLocks noGrp="1"/>
          </p:cNvSpPr>
          <p:nvPr>
            <p:ph type="title"/>
          </p:nvPr>
        </p:nvSpPr>
        <p:spPr/>
        <p:txBody>
          <a:bodyPr/>
          <a:lstStyle/>
          <a:p>
            <a:r>
              <a:rPr lang="en-US" dirty="0"/>
              <a:t>Example 3: Rewriting is Slow</a:t>
            </a:r>
          </a:p>
        </p:txBody>
      </p:sp>
      <p:sp>
        <p:nvSpPr>
          <p:cNvPr id="3" name="Content Placeholder 2">
            <a:extLst>
              <a:ext uri="{FF2B5EF4-FFF2-40B4-BE49-F238E27FC236}">
                <a16:creationId xmlns:a16="http://schemas.microsoft.com/office/drawing/2014/main" id="{C49DFCF3-863B-401D-B50F-78501CF7E3F1}"/>
              </a:ext>
            </a:extLst>
          </p:cNvPr>
          <p:cNvSpPr>
            <a:spLocks noGrp="1"/>
          </p:cNvSpPr>
          <p:nvPr>
            <p:ph idx="1"/>
          </p:nvPr>
        </p:nvSpPr>
        <p:spPr>
          <a:xfrm>
            <a:off x="838200" y="1825625"/>
            <a:ext cx="10515600" cy="4351338"/>
          </a:xfrm>
        </p:spPr>
        <p:txBody>
          <a:bodyPr>
            <a:normAutofit/>
          </a:bodyPr>
          <a:lstStyle/>
          <a:p>
            <a:pPr marL="0" indent="0">
              <a:buNone/>
            </a:pPr>
            <a:r>
              <a:rPr lang="en-US" b="1" dirty="0"/>
              <a:t>Dumb reasons (some now fixed, others still open)</a:t>
            </a:r>
          </a:p>
          <a:p>
            <a:r>
              <a:rPr lang="en-US" dirty="0" err="1"/>
              <a:t>evar</a:t>
            </a:r>
            <a:r>
              <a:rPr lang="en-US" dirty="0"/>
              <a:t> use: </a:t>
            </a:r>
            <a:r>
              <a:rPr lang="en-US" dirty="0">
                <a:hlinkClick r:id="rId3"/>
              </a:rPr>
              <a:t>#6101</a:t>
            </a:r>
            <a:r>
              <a:rPr lang="en-US" dirty="0"/>
              <a:t>, </a:t>
            </a:r>
            <a:r>
              <a:rPr lang="en-US" dirty="0">
                <a:hlinkClick r:id="rId4"/>
              </a:rPr>
              <a:t>#8304</a:t>
            </a:r>
            <a:r>
              <a:rPr lang="en-US" dirty="0"/>
              <a:t>, </a:t>
            </a:r>
            <a:r>
              <a:rPr lang="en-US" dirty="0">
                <a:hlinkClick r:id="rId5"/>
              </a:rPr>
              <a:t>#8822</a:t>
            </a:r>
            <a:r>
              <a:rPr lang="en-US" dirty="0"/>
              <a:t>, </a:t>
            </a:r>
            <a:r>
              <a:rPr lang="en-US" dirty="0">
                <a:hlinkClick r:id="rId6"/>
              </a:rPr>
              <a:t>#12524</a:t>
            </a:r>
            <a:r>
              <a:rPr lang="en-US" dirty="0"/>
              <a:t>, </a:t>
            </a:r>
            <a:r>
              <a:rPr lang="en-US" dirty="0">
                <a:hlinkClick r:id="rId7"/>
              </a:rPr>
              <a:t>#13576</a:t>
            </a:r>
            <a:r>
              <a:rPr lang="en-US" dirty="0"/>
              <a:t>, </a:t>
            </a:r>
            <a:r>
              <a:rPr lang="en-US" dirty="0">
                <a:hlinkClick r:id="rId8"/>
              </a:rPr>
              <a:t>#13708</a:t>
            </a:r>
            <a:endParaRPr lang="en-US" dirty="0"/>
          </a:p>
          <a:p>
            <a:r>
              <a:rPr lang="en-US" dirty="0"/>
              <a:t>uncontrollable unification and conversion: </a:t>
            </a:r>
            <a:r>
              <a:rPr lang="en-US" dirty="0">
                <a:hlinkClick r:id="rId9"/>
              </a:rPr>
              <a:t>#7933</a:t>
            </a:r>
            <a:r>
              <a:rPr lang="en-US" dirty="0"/>
              <a:t>, </a:t>
            </a:r>
            <a:r>
              <a:rPr lang="en-US" dirty="0">
                <a:hlinkClick r:id="rId10"/>
              </a:rPr>
              <a:t>#9283</a:t>
            </a:r>
            <a:r>
              <a:rPr lang="en-US" dirty="0"/>
              <a:t>, </a:t>
            </a:r>
            <a:r>
              <a:rPr lang="en-US" dirty="0">
                <a:hlinkClick r:id="rId11"/>
              </a:rPr>
              <a:t>#9286</a:t>
            </a:r>
            <a:r>
              <a:rPr lang="en-US" dirty="0"/>
              <a:t>, </a:t>
            </a:r>
            <a:r>
              <a:rPr lang="en-US" dirty="0">
                <a:hlinkClick r:id="rId12"/>
              </a:rPr>
              <a:t>#9287</a:t>
            </a:r>
            <a:r>
              <a:rPr lang="en-US" dirty="0"/>
              <a:t>, </a:t>
            </a:r>
            <a:r>
              <a:rPr lang="en-US" dirty="0">
                <a:hlinkClick r:id="rId13"/>
              </a:rPr>
              <a:t>#10969</a:t>
            </a:r>
            <a:r>
              <a:rPr lang="en-US" dirty="0"/>
              <a:t>, </a:t>
            </a:r>
            <a:r>
              <a:rPr lang="en-US" dirty="0">
                <a:hlinkClick r:id="rId14"/>
              </a:rPr>
              <a:t>#13338</a:t>
            </a:r>
            <a:r>
              <a:rPr lang="en-US" dirty="0"/>
              <a:t>, </a:t>
            </a:r>
            <a:r>
              <a:rPr lang="en-US" dirty="0">
                <a:hlinkClick r:id="rId15"/>
              </a:rPr>
              <a:t>#13346</a:t>
            </a:r>
            <a:r>
              <a:rPr lang="en-US" dirty="0"/>
              <a:t>, </a:t>
            </a:r>
            <a:r>
              <a:rPr lang="en-US" dirty="0">
                <a:hlinkClick r:id="rId16"/>
              </a:rPr>
              <a:t>#15593</a:t>
            </a:r>
            <a:endParaRPr lang="en-US" dirty="0"/>
          </a:p>
          <a:p>
            <a:r>
              <a:rPr lang="en-US" dirty="0"/>
              <a:t>invoking </a:t>
            </a:r>
            <a:r>
              <a:rPr lang="en-US" dirty="0" err="1">
                <a:latin typeface="Consolas" panose="020B0609020204030204" pitchFamily="49" charset="0"/>
              </a:rPr>
              <a:t>simpl</a:t>
            </a:r>
            <a:r>
              <a:rPr lang="en-US" dirty="0"/>
              <a:t> refolding when reducing types to </a:t>
            </a:r>
            <a:r>
              <a:rPr lang="en-US" dirty="0" err="1">
                <a:latin typeface="Consolas" panose="020B0609020204030204" pitchFamily="49" charset="0"/>
              </a:rPr>
              <a:t>hnf</a:t>
            </a:r>
            <a:r>
              <a:rPr lang="en-US" dirty="0"/>
              <a:t>: </a:t>
            </a:r>
            <a:r>
              <a:rPr lang="en-US" dirty="0">
                <a:hlinkClick r:id="rId3"/>
              </a:rPr>
              <a:t>#6101</a:t>
            </a:r>
            <a:r>
              <a:rPr lang="en-US" dirty="0"/>
              <a:t>, </a:t>
            </a:r>
            <a:r>
              <a:rPr lang="en-US" dirty="0">
                <a:hlinkClick r:id="rId4"/>
              </a:rPr>
              <a:t>#8304</a:t>
            </a:r>
            <a:endParaRPr lang="en-US" dirty="0"/>
          </a:p>
          <a:p>
            <a:r>
              <a:rPr lang="en-US" dirty="0" err="1"/>
              <a:t>typeclasses</a:t>
            </a:r>
            <a:r>
              <a:rPr lang="en-US" dirty="0"/>
              <a:t>: </a:t>
            </a:r>
            <a:r>
              <a:rPr lang="en-US" dirty="0">
                <a:hlinkClick r:id="rId17"/>
              </a:rPr>
              <a:t>#3795</a:t>
            </a:r>
            <a:r>
              <a:rPr lang="en-US" dirty="0"/>
              <a:t>, </a:t>
            </a:r>
            <a:r>
              <a:rPr lang="en-US" dirty="0">
                <a:hlinkClick r:id="rId18"/>
              </a:rPr>
              <a:t>#3921</a:t>
            </a:r>
            <a:r>
              <a:rPr lang="en-US" dirty="0"/>
              <a:t>, </a:t>
            </a:r>
            <a:r>
              <a:rPr lang="en-US" dirty="0">
                <a:hlinkClick r:id="rId19"/>
              </a:rPr>
              <a:t>#15596</a:t>
            </a:r>
            <a:r>
              <a:rPr lang="en-US" dirty="0"/>
              <a:t>, </a:t>
            </a:r>
            <a:r>
              <a:rPr lang="en-US" dirty="0">
                <a:hlinkClick r:id="rId20"/>
              </a:rPr>
              <a:t>#15701</a:t>
            </a:r>
            <a:r>
              <a:rPr lang="en-US" dirty="0"/>
              <a:t>, </a:t>
            </a:r>
            <a:r>
              <a:rPr lang="en-US" dirty="0">
                <a:hlinkClick r:id="rId21"/>
              </a:rPr>
              <a:t>#15747</a:t>
            </a:r>
            <a:endParaRPr lang="en-US" dirty="0"/>
          </a:p>
          <a:p>
            <a:r>
              <a:rPr lang="en-US" dirty="0"/>
              <a:t>universes: </a:t>
            </a:r>
            <a:r>
              <a:rPr lang="en-US" dirty="0">
                <a:hlinkClick r:id="rId22"/>
              </a:rPr>
              <a:t>#11973</a:t>
            </a:r>
            <a:r>
              <a:rPr lang="en-US" dirty="0"/>
              <a:t>, </a:t>
            </a:r>
            <a:r>
              <a:rPr lang="en-US" dirty="0">
                <a:hlinkClick r:id="rId23"/>
              </a:rPr>
              <a:t>#14488</a:t>
            </a:r>
            <a:endParaRPr lang="en-US" dirty="0"/>
          </a:p>
          <a:p>
            <a:r>
              <a:rPr lang="en-US" dirty="0"/>
              <a:t>undiagnosed: </a:t>
            </a:r>
            <a:r>
              <a:rPr lang="en-US" dirty="0">
                <a:hlinkClick r:id="rId24"/>
              </a:rPr>
              <a:t>#4977</a:t>
            </a:r>
            <a:r>
              <a:rPr lang="en-US" dirty="0"/>
              <a:t>, </a:t>
            </a:r>
            <a:r>
              <a:rPr lang="en-US" dirty="0">
                <a:hlinkClick r:id="rId25"/>
              </a:rPr>
              <a:t>#8823</a:t>
            </a:r>
            <a:endParaRPr lang="en-US" dirty="0"/>
          </a:p>
        </p:txBody>
      </p:sp>
      <p:sp>
        <p:nvSpPr>
          <p:cNvPr id="4" name="Date Placeholder 3">
            <a:extLst>
              <a:ext uri="{FF2B5EF4-FFF2-40B4-BE49-F238E27FC236}">
                <a16:creationId xmlns:a16="http://schemas.microsoft.com/office/drawing/2014/main" id="{8E02B4C8-AAA7-4982-ADBD-9B2871D60906}"/>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5741DB76-8FD5-480A-8C56-5428665D0A9C}"/>
              </a:ext>
            </a:extLst>
          </p:cNvPr>
          <p:cNvSpPr>
            <a:spLocks noGrp="1"/>
          </p:cNvSpPr>
          <p:nvPr>
            <p:ph type="sldNum" sz="quarter" idx="12"/>
          </p:nvPr>
        </p:nvSpPr>
        <p:spPr/>
        <p:txBody>
          <a:bodyPr/>
          <a:lstStyle/>
          <a:p>
            <a:fld id="{F32DFBC5-074D-4C66-ACEB-F88C760FD44F}" type="slidenum">
              <a:rPr lang="en-US" smtClean="0"/>
              <a:t>40</a:t>
            </a:fld>
            <a:endParaRPr lang="en-US"/>
          </a:p>
        </p:txBody>
      </p:sp>
    </p:spTree>
    <p:extLst>
      <p:ext uri="{BB962C8B-B14F-4D97-AF65-F5344CB8AC3E}">
        <p14:creationId xmlns:p14="http://schemas.microsoft.com/office/powerpoint/2010/main" val="542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2B23-FDF8-4DF3-984F-922AF8FEEF27}"/>
              </a:ext>
            </a:extLst>
          </p:cNvPr>
          <p:cNvSpPr>
            <a:spLocks noGrp="1"/>
          </p:cNvSpPr>
          <p:nvPr>
            <p:ph type="title"/>
          </p:nvPr>
        </p:nvSpPr>
        <p:spPr/>
        <p:txBody>
          <a:bodyPr/>
          <a:lstStyle/>
          <a:p>
            <a:r>
              <a:rPr lang="en-US" dirty="0"/>
              <a:t>Example 3: Rewriting is Hard</a:t>
            </a:r>
          </a:p>
        </p:txBody>
      </p:sp>
      <p:sp>
        <p:nvSpPr>
          <p:cNvPr id="3" name="Content Placeholder 2">
            <a:extLst>
              <a:ext uri="{FF2B5EF4-FFF2-40B4-BE49-F238E27FC236}">
                <a16:creationId xmlns:a16="http://schemas.microsoft.com/office/drawing/2014/main" id="{C49DFCF3-863B-401D-B50F-78501CF7E3F1}"/>
              </a:ext>
            </a:extLst>
          </p:cNvPr>
          <p:cNvSpPr>
            <a:spLocks noGrp="1"/>
          </p:cNvSpPr>
          <p:nvPr>
            <p:ph idx="1"/>
          </p:nvPr>
        </p:nvSpPr>
        <p:spPr>
          <a:xfrm>
            <a:off x="838200" y="1825625"/>
            <a:ext cx="10515600" cy="4351338"/>
          </a:xfrm>
        </p:spPr>
        <p:txBody>
          <a:bodyPr/>
          <a:lstStyle/>
          <a:p>
            <a:pPr marL="0" indent="0">
              <a:buNone/>
            </a:pPr>
            <a:r>
              <a:rPr lang="en-US" b="1" dirty="0"/>
              <a:t>Interesting technical reasons</a:t>
            </a:r>
          </a:p>
          <a:p>
            <a:pPr marL="0" indent="0">
              <a:buNone/>
            </a:pPr>
            <a:endParaRPr lang="en-US" dirty="0"/>
          </a:p>
          <a:p>
            <a:pPr marL="0" indent="0">
              <a:buNone/>
            </a:pPr>
            <a:r>
              <a:rPr lang="en-US" dirty="0"/>
              <a:t>Example: hard to build a rewrite that doesn’t duplicate entire goal for every rewrite location</a:t>
            </a:r>
          </a:p>
        </p:txBody>
      </p:sp>
      <p:sp>
        <p:nvSpPr>
          <p:cNvPr id="4" name="Date Placeholder 3">
            <a:extLst>
              <a:ext uri="{FF2B5EF4-FFF2-40B4-BE49-F238E27FC236}">
                <a16:creationId xmlns:a16="http://schemas.microsoft.com/office/drawing/2014/main" id="{8E02B4C8-AAA7-4982-ADBD-9B2871D60906}"/>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5741DB76-8FD5-480A-8C56-5428665D0A9C}"/>
              </a:ext>
            </a:extLst>
          </p:cNvPr>
          <p:cNvSpPr>
            <a:spLocks noGrp="1"/>
          </p:cNvSpPr>
          <p:nvPr>
            <p:ph type="sldNum" sz="quarter" idx="12"/>
          </p:nvPr>
        </p:nvSpPr>
        <p:spPr/>
        <p:txBody>
          <a:bodyPr/>
          <a:lstStyle/>
          <a:p>
            <a:fld id="{F32DFBC5-074D-4C66-ACEB-F88C760FD44F}" type="slidenum">
              <a:rPr lang="en-US" smtClean="0"/>
              <a:t>41</a:t>
            </a:fld>
            <a:endParaRPr lang="en-US"/>
          </a:p>
        </p:txBody>
      </p:sp>
    </p:spTree>
    <p:extLst>
      <p:ext uri="{BB962C8B-B14F-4D97-AF65-F5344CB8AC3E}">
        <p14:creationId xmlns:p14="http://schemas.microsoft.com/office/powerpoint/2010/main" val="3844066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2B23-FDF8-4DF3-984F-922AF8FEEF27}"/>
              </a:ext>
            </a:extLst>
          </p:cNvPr>
          <p:cNvSpPr>
            <a:spLocks noGrp="1"/>
          </p:cNvSpPr>
          <p:nvPr>
            <p:ph type="title"/>
          </p:nvPr>
        </p:nvSpPr>
        <p:spPr/>
        <p:txBody>
          <a:bodyPr/>
          <a:lstStyle/>
          <a:p>
            <a:r>
              <a:rPr lang="en-US" dirty="0"/>
              <a:t>Example 3: Rewriting is Hard</a:t>
            </a:r>
          </a:p>
        </p:txBody>
      </p:sp>
      <p:sp>
        <p:nvSpPr>
          <p:cNvPr id="3" name="Content Placeholder 2">
            <a:extLst>
              <a:ext uri="{FF2B5EF4-FFF2-40B4-BE49-F238E27FC236}">
                <a16:creationId xmlns:a16="http://schemas.microsoft.com/office/drawing/2014/main" id="{C49DFCF3-863B-401D-B50F-78501CF7E3F1}"/>
              </a:ext>
            </a:extLst>
          </p:cNvPr>
          <p:cNvSpPr>
            <a:spLocks noGrp="1"/>
          </p:cNvSpPr>
          <p:nvPr>
            <p:ph idx="1"/>
          </p:nvPr>
        </p:nvSpPr>
        <p:spPr>
          <a:xfrm>
            <a:off x="838200" y="1825625"/>
            <a:ext cx="11353800" cy="4351338"/>
          </a:xfrm>
        </p:spPr>
        <p:txBody>
          <a:bodyPr>
            <a:normAutofit/>
          </a:bodyPr>
          <a:lstStyle/>
          <a:p>
            <a:pPr marL="0" indent="0">
              <a:buNone/>
            </a:pPr>
            <a:r>
              <a:rPr lang="en-US" b="1" dirty="0"/>
              <a:t>Reasons that contain research-level technical challenges</a:t>
            </a:r>
          </a:p>
          <a:p>
            <a:pPr marL="0" indent="0">
              <a:buNone/>
            </a:pPr>
            <a:r>
              <a:rPr lang="en-US" dirty="0"/>
              <a:t>When binders are involved:</a:t>
            </a:r>
          </a:p>
          <a:p>
            <a:r>
              <a:rPr lang="en-US" dirty="0"/>
              <a:t>generate a linearly-sized proof term (tricky)</a:t>
            </a:r>
          </a:p>
          <a:p>
            <a:r>
              <a:rPr lang="en-US" dirty="0"/>
              <a:t>in linear time (more tricky)</a:t>
            </a:r>
          </a:p>
          <a:p>
            <a:r>
              <a:rPr lang="en-US" dirty="0"/>
              <a:t>using only well-typed incremental modular primitives (open problem)</a:t>
            </a:r>
          </a:p>
          <a:p>
            <a:r>
              <a:rPr lang="en-US" dirty="0"/>
              <a:t>with linear time </a:t>
            </a:r>
            <a:r>
              <a:rPr lang="en-US" dirty="0" err="1">
                <a:latin typeface="Consolas" panose="020B0609020204030204" pitchFamily="49" charset="0"/>
              </a:rPr>
              <a:t>Qed</a:t>
            </a:r>
            <a:r>
              <a:rPr lang="en-US" dirty="0"/>
              <a:t> (open problem)</a:t>
            </a:r>
          </a:p>
        </p:txBody>
      </p:sp>
      <p:sp>
        <p:nvSpPr>
          <p:cNvPr id="4" name="Date Placeholder 3">
            <a:extLst>
              <a:ext uri="{FF2B5EF4-FFF2-40B4-BE49-F238E27FC236}">
                <a16:creationId xmlns:a16="http://schemas.microsoft.com/office/drawing/2014/main" id="{8E02B4C8-AAA7-4982-ADBD-9B2871D60906}"/>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5741DB76-8FD5-480A-8C56-5428665D0A9C}"/>
              </a:ext>
            </a:extLst>
          </p:cNvPr>
          <p:cNvSpPr>
            <a:spLocks noGrp="1"/>
          </p:cNvSpPr>
          <p:nvPr>
            <p:ph type="sldNum" sz="quarter" idx="12"/>
          </p:nvPr>
        </p:nvSpPr>
        <p:spPr/>
        <p:txBody>
          <a:bodyPr/>
          <a:lstStyle/>
          <a:p>
            <a:fld id="{F32DFBC5-074D-4C66-ACEB-F88C760FD44F}" type="slidenum">
              <a:rPr lang="en-US" smtClean="0"/>
              <a:t>42</a:t>
            </a:fld>
            <a:endParaRPr lang="en-US"/>
          </a:p>
        </p:txBody>
      </p:sp>
    </p:spTree>
    <p:extLst>
      <p:ext uri="{BB962C8B-B14F-4D97-AF65-F5344CB8AC3E}">
        <p14:creationId xmlns:p14="http://schemas.microsoft.com/office/powerpoint/2010/main" val="257148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1E8A-BE7C-4FDE-A69A-85EFD970F91C}"/>
              </a:ext>
            </a:extLst>
          </p:cNvPr>
          <p:cNvSpPr>
            <a:spLocks noGrp="1"/>
          </p:cNvSpPr>
          <p:nvPr>
            <p:ph type="title"/>
          </p:nvPr>
        </p:nvSpPr>
        <p:spPr/>
        <p:txBody>
          <a:bodyPr/>
          <a:lstStyle/>
          <a:p>
            <a:r>
              <a:rPr lang="en-US" dirty="0"/>
              <a:t>What we hope you now believe</a:t>
            </a:r>
          </a:p>
        </p:txBody>
      </p:sp>
      <p:sp>
        <p:nvSpPr>
          <p:cNvPr id="3" name="Content Placeholder 2">
            <a:extLst>
              <a:ext uri="{FF2B5EF4-FFF2-40B4-BE49-F238E27FC236}">
                <a16:creationId xmlns:a16="http://schemas.microsoft.com/office/drawing/2014/main" id="{8A34004E-261A-4456-B644-42088CD78267}"/>
              </a:ext>
            </a:extLst>
          </p:cNvPr>
          <p:cNvSpPr>
            <a:spLocks noGrp="1"/>
          </p:cNvSpPr>
          <p:nvPr>
            <p:ph idx="1"/>
          </p:nvPr>
        </p:nvSpPr>
        <p:spPr/>
        <p:txBody>
          <a:bodyPr/>
          <a:lstStyle/>
          <a:p>
            <a:r>
              <a:rPr lang="en-US" dirty="0"/>
              <a:t>Performant modular proof engines are important</a:t>
            </a:r>
          </a:p>
          <a:p>
            <a:r>
              <a:rPr lang="en-US" dirty="0"/>
              <a:t>We don’t have one yet, and don’t even know how to spec one yet</a:t>
            </a:r>
          </a:p>
          <a:p>
            <a:r>
              <a:rPr lang="en-US" dirty="0" err="1"/>
              <a:t>POPLmark</a:t>
            </a:r>
            <a:r>
              <a:rPr lang="en-US" dirty="0"/>
              <a:t> for proof engines would be a great first step!</a:t>
            </a:r>
          </a:p>
          <a:p>
            <a:r>
              <a:rPr lang="en-US" dirty="0"/>
              <a:t>Looking for underlying building blocks, not just a faster rewrite/program logic solver</a:t>
            </a:r>
          </a:p>
          <a:p>
            <a:pPr lvl="1"/>
            <a:r>
              <a:rPr lang="en-US" dirty="0"/>
              <a:t>Should work for structured conversion, program logic, </a:t>
            </a:r>
            <a:r>
              <a:rPr lang="en-US" dirty="0" err="1"/>
              <a:t>etc</a:t>
            </a:r>
            <a:endParaRPr lang="en-US" dirty="0"/>
          </a:p>
          <a:p>
            <a:pPr lvl="1"/>
            <a:r>
              <a:rPr lang="en-US" dirty="0"/>
              <a:t>Building a framework to evaluate these primitives is part of the quest (</a:t>
            </a:r>
            <a:r>
              <a:rPr lang="en-US" dirty="0" err="1"/>
              <a:t>POPLmark</a:t>
            </a:r>
            <a:r>
              <a:rPr lang="en-US" dirty="0"/>
              <a:t> for proof engines)</a:t>
            </a:r>
          </a:p>
        </p:txBody>
      </p:sp>
      <p:sp>
        <p:nvSpPr>
          <p:cNvPr id="4" name="Date Placeholder 3">
            <a:extLst>
              <a:ext uri="{FF2B5EF4-FFF2-40B4-BE49-F238E27FC236}">
                <a16:creationId xmlns:a16="http://schemas.microsoft.com/office/drawing/2014/main" id="{C981BEE5-099F-4EE8-87A9-EE20230C781F}"/>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F5F39A42-C4D3-4482-9C09-EFB57B79862E}"/>
              </a:ext>
            </a:extLst>
          </p:cNvPr>
          <p:cNvSpPr>
            <a:spLocks noGrp="1"/>
          </p:cNvSpPr>
          <p:nvPr>
            <p:ph type="sldNum" sz="quarter" idx="12"/>
          </p:nvPr>
        </p:nvSpPr>
        <p:spPr/>
        <p:txBody>
          <a:bodyPr/>
          <a:lstStyle/>
          <a:p>
            <a:fld id="{F32DFBC5-074D-4C66-ACEB-F88C760FD44F}" type="slidenum">
              <a:rPr lang="en-US" smtClean="0"/>
              <a:t>43</a:t>
            </a:fld>
            <a:endParaRPr lang="en-US"/>
          </a:p>
        </p:txBody>
      </p:sp>
    </p:spTree>
    <p:extLst>
      <p:ext uri="{BB962C8B-B14F-4D97-AF65-F5344CB8AC3E}">
        <p14:creationId xmlns:p14="http://schemas.microsoft.com/office/powerpoint/2010/main" val="246886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FD91-5B33-4693-9C99-A8629F81E9D9}"/>
              </a:ext>
            </a:extLst>
          </p:cNvPr>
          <p:cNvSpPr>
            <a:spLocks noGrp="1"/>
          </p:cNvSpPr>
          <p:nvPr>
            <p:ph type="title"/>
          </p:nvPr>
        </p:nvSpPr>
        <p:spPr/>
        <p:txBody>
          <a:bodyPr/>
          <a:lstStyle/>
          <a:p>
            <a:r>
              <a:rPr lang="en-US" dirty="0"/>
              <a:t>Discussion &amp; Questions</a:t>
            </a:r>
          </a:p>
        </p:txBody>
      </p:sp>
      <p:sp>
        <p:nvSpPr>
          <p:cNvPr id="3" name="Content Placeholder 2">
            <a:extLst>
              <a:ext uri="{FF2B5EF4-FFF2-40B4-BE49-F238E27FC236}">
                <a16:creationId xmlns:a16="http://schemas.microsoft.com/office/drawing/2014/main" id="{19DE750B-E6C8-4CD5-9CBB-2B78BAE6F1CF}"/>
              </a:ext>
            </a:extLst>
          </p:cNvPr>
          <p:cNvSpPr>
            <a:spLocks noGrp="1"/>
          </p:cNvSpPr>
          <p:nvPr>
            <p:ph idx="1"/>
          </p:nvPr>
        </p:nvSpPr>
        <p:spPr/>
        <p:txBody>
          <a:bodyPr/>
          <a:lstStyle/>
          <a:p>
            <a:pPr marL="0" indent="0">
              <a:buNone/>
            </a:pPr>
            <a:r>
              <a:rPr lang="en-US" dirty="0"/>
              <a:t>Our questions:</a:t>
            </a:r>
          </a:p>
          <a:p>
            <a:r>
              <a:rPr lang="en-US" dirty="0"/>
              <a:t>What are the right (incremental modular) building blocks for conversion?</a:t>
            </a:r>
          </a:p>
          <a:p>
            <a:r>
              <a:rPr lang="en-US" dirty="0"/>
              <a:t>How should binders and contexts be represented?</a:t>
            </a:r>
          </a:p>
          <a:p>
            <a:r>
              <a:rPr lang="en-US" dirty="0"/>
              <a:t>What asymptotic performance is “adequate” for the various building blocks?</a:t>
            </a:r>
          </a:p>
          <a:p>
            <a:pPr marL="0" indent="0">
              <a:buNone/>
            </a:pPr>
            <a:r>
              <a:rPr lang="en-US" dirty="0"/>
              <a:t>Your questions: … ?</a:t>
            </a:r>
          </a:p>
        </p:txBody>
      </p:sp>
      <p:sp>
        <p:nvSpPr>
          <p:cNvPr id="4" name="Date Placeholder 3">
            <a:extLst>
              <a:ext uri="{FF2B5EF4-FFF2-40B4-BE49-F238E27FC236}">
                <a16:creationId xmlns:a16="http://schemas.microsoft.com/office/drawing/2014/main" id="{DD8A4C3F-4F0A-4991-B385-DB09F8639B12}"/>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0CD2736F-F8CD-44EC-8D6E-94BCC142DAFC}"/>
              </a:ext>
            </a:extLst>
          </p:cNvPr>
          <p:cNvSpPr>
            <a:spLocks noGrp="1"/>
          </p:cNvSpPr>
          <p:nvPr>
            <p:ph type="sldNum" sz="quarter" idx="12"/>
          </p:nvPr>
        </p:nvSpPr>
        <p:spPr/>
        <p:txBody>
          <a:bodyPr/>
          <a:lstStyle/>
          <a:p>
            <a:fld id="{F32DFBC5-074D-4C66-ACEB-F88C760FD44F}" type="slidenum">
              <a:rPr lang="en-US" smtClean="0"/>
              <a:t>44</a:t>
            </a:fld>
            <a:endParaRPr lang="en-US"/>
          </a:p>
        </p:txBody>
      </p:sp>
    </p:spTree>
    <p:extLst>
      <p:ext uri="{BB962C8B-B14F-4D97-AF65-F5344CB8AC3E}">
        <p14:creationId xmlns:p14="http://schemas.microsoft.com/office/powerpoint/2010/main" val="146646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96C2-439D-4759-824A-6555D27823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2CC8B-7648-4FFC-8C85-26B61084DFF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4AEAEE5-9EC0-4B94-AC2C-C042FEB9CA0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011CEBB0-5DB9-47A8-AB1C-A5261323B18A}"/>
              </a:ext>
            </a:extLst>
          </p:cNvPr>
          <p:cNvSpPr>
            <a:spLocks noGrp="1"/>
          </p:cNvSpPr>
          <p:nvPr>
            <p:ph type="sldNum" sz="quarter" idx="12"/>
          </p:nvPr>
        </p:nvSpPr>
        <p:spPr/>
        <p:txBody>
          <a:bodyPr/>
          <a:lstStyle/>
          <a:p>
            <a:fld id="{F32DFBC5-074D-4C66-ACEB-F88C760FD44F}" type="slidenum">
              <a:rPr lang="en-US" smtClean="0"/>
              <a:t>45</a:t>
            </a:fld>
            <a:endParaRPr lang="en-US"/>
          </a:p>
        </p:txBody>
      </p:sp>
    </p:spTree>
    <p:extLst>
      <p:ext uri="{BB962C8B-B14F-4D97-AF65-F5344CB8AC3E}">
        <p14:creationId xmlns:p14="http://schemas.microsoft.com/office/powerpoint/2010/main" val="1264250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FE2A-3BEE-4211-BF56-9D4266A2BD74}"/>
              </a:ext>
            </a:extLst>
          </p:cNvPr>
          <p:cNvSpPr>
            <a:spLocks noGrp="1"/>
          </p:cNvSpPr>
          <p:nvPr>
            <p:ph type="title"/>
          </p:nvPr>
        </p:nvSpPr>
        <p:spPr/>
        <p:txBody>
          <a:bodyPr/>
          <a:lstStyle/>
          <a:p>
            <a:r>
              <a:rPr lang="en-US" dirty="0"/>
              <a:t>Extra Content</a:t>
            </a:r>
          </a:p>
        </p:txBody>
      </p:sp>
      <p:sp>
        <p:nvSpPr>
          <p:cNvPr id="3" name="Content Placeholder 2">
            <a:extLst>
              <a:ext uri="{FF2B5EF4-FFF2-40B4-BE49-F238E27FC236}">
                <a16:creationId xmlns:a16="http://schemas.microsoft.com/office/drawing/2014/main" id="{8211045B-69E9-46E0-A154-0A3DF013858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A951D24-3AB4-49B8-8B2A-EF8235980B6C}"/>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770C5E7A-0C98-4D56-97DE-8D7124911237}"/>
              </a:ext>
            </a:extLst>
          </p:cNvPr>
          <p:cNvSpPr>
            <a:spLocks noGrp="1"/>
          </p:cNvSpPr>
          <p:nvPr>
            <p:ph type="sldNum" sz="quarter" idx="12"/>
          </p:nvPr>
        </p:nvSpPr>
        <p:spPr/>
        <p:txBody>
          <a:bodyPr/>
          <a:lstStyle/>
          <a:p>
            <a:fld id="{F32DFBC5-074D-4C66-ACEB-F88C760FD44F}" type="slidenum">
              <a:rPr lang="en-US" smtClean="0"/>
              <a:t>46</a:t>
            </a:fld>
            <a:endParaRPr lang="en-US"/>
          </a:p>
        </p:txBody>
      </p:sp>
    </p:spTree>
    <p:extLst>
      <p:ext uri="{BB962C8B-B14F-4D97-AF65-F5344CB8AC3E}">
        <p14:creationId xmlns:p14="http://schemas.microsoft.com/office/powerpoint/2010/main" val="21863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CDCB-EE2E-4A6D-9E9E-69E90D30E081}"/>
              </a:ext>
            </a:extLst>
          </p:cNvPr>
          <p:cNvSpPr>
            <a:spLocks noGrp="1"/>
          </p:cNvSpPr>
          <p:nvPr>
            <p:ph type="title"/>
          </p:nvPr>
        </p:nvSpPr>
        <p:spPr/>
        <p:txBody>
          <a:bodyPr/>
          <a:lstStyle/>
          <a:p>
            <a:r>
              <a:rPr lang="en-US" dirty="0"/>
              <a:t>Rewriting Pseudocode: With Binders</a:t>
            </a:r>
          </a:p>
        </p:txBody>
      </p:sp>
      <p:sp>
        <p:nvSpPr>
          <p:cNvPr id="3" name="Content Placeholder 2">
            <a:extLst>
              <a:ext uri="{FF2B5EF4-FFF2-40B4-BE49-F238E27FC236}">
                <a16:creationId xmlns:a16="http://schemas.microsoft.com/office/drawing/2014/main" id="{B33C7CD6-ABBB-4526-ACC7-2DF06A31BFB0}"/>
              </a:ext>
            </a:extLst>
          </p:cNvPr>
          <p:cNvSpPr>
            <a:spLocks noGrp="1"/>
          </p:cNvSpPr>
          <p:nvPr>
            <p:ph idx="1"/>
          </p:nvPr>
        </p:nvSpPr>
        <p:spPr>
          <a:xfrm>
            <a:off x="0" y="1825624"/>
            <a:ext cx="12192000" cy="5032375"/>
          </a:xfrm>
        </p:spPr>
        <p:txBody>
          <a:bodyPr>
            <a:normAutofit/>
          </a:bodyPr>
          <a:lstStyle/>
          <a:p>
            <a:pPr marL="0" indent="0">
              <a:buNone/>
            </a:pPr>
            <a:r>
              <a:rPr lang="en-US" sz="2400" dirty="0" err="1">
                <a:latin typeface="Consolas" panose="020B0609020204030204" pitchFamily="49" charset="0"/>
              </a:rPr>
              <a:t>rw</a:t>
            </a:r>
            <a:r>
              <a:rPr lang="en-US" sz="2400" dirty="0">
                <a:latin typeface="Consolas" panose="020B0609020204030204" pitchFamily="49" charset="0"/>
              </a:rPr>
              <a:t>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x:T =&gt; e) =</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a:t>
            </a:r>
            <a:r>
              <a:rPr lang="en-US" sz="2400" dirty="0" err="1">
                <a:latin typeface="Consolas" panose="020B0609020204030204" pitchFamily="49" charset="0"/>
              </a:rPr>
              <a:t>rrw</a:t>
            </a:r>
            <a:r>
              <a:rPr lang="en-US" sz="2400" dirty="0">
                <a:latin typeface="Consolas" panose="020B0609020204030204" pitchFamily="49" charset="0"/>
              </a:rPr>
              <a:t> :=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x:T =&gt; </a:t>
            </a:r>
            <a:r>
              <a:rPr lang="en-US" sz="2400" dirty="0" err="1">
                <a:latin typeface="Consolas" panose="020B0609020204030204" pitchFamily="49" charset="0"/>
              </a:rPr>
              <a:t>rw</a:t>
            </a:r>
            <a:r>
              <a:rPr lang="en-US" sz="2400" dirty="0">
                <a:latin typeface="Consolas" panose="020B0609020204030204" pitchFamily="49" charset="0"/>
              </a:rPr>
              <a:t> e) </a:t>
            </a:r>
            <a:r>
              <a:rPr lang="en-US" sz="2400" dirty="0">
                <a:solidFill>
                  <a:srgbClr val="D73A49"/>
                </a:solidFill>
                <a:latin typeface="Consolas" panose="020B0609020204030204" pitchFamily="49" charset="0"/>
              </a:rPr>
              <a:t>in</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mid :=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y:T =&gt;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(e', _) := beta (</a:t>
            </a:r>
            <a:r>
              <a:rPr lang="en-US" sz="2400" dirty="0" err="1">
                <a:latin typeface="Consolas" panose="020B0609020204030204" pitchFamily="49" charset="0"/>
              </a:rPr>
              <a:t>rrw</a:t>
            </a:r>
            <a:r>
              <a:rPr lang="en-US" sz="2400" dirty="0">
                <a:latin typeface="Consolas" panose="020B0609020204030204" pitchFamily="49" charset="0"/>
              </a:rPr>
              <a:t> y) in e') </a:t>
            </a:r>
            <a:r>
              <a:rPr lang="en-US" sz="2400" dirty="0">
                <a:solidFill>
                  <a:srgbClr val="D73A49"/>
                </a:solidFill>
                <a:latin typeface="Consolas" panose="020B0609020204030204" pitchFamily="49" charset="0"/>
              </a:rPr>
              <a:t>in</a:t>
            </a:r>
            <a:endParaRPr lang="en-US" sz="2400" dirty="0">
              <a:latin typeface="Consolas" panose="020B0609020204030204" pitchFamily="49" charset="0"/>
            </a:endParaRP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a:t>
            </a:r>
            <a:r>
              <a:rPr lang="en-US" sz="2400" dirty="0" err="1">
                <a:latin typeface="Consolas" panose="020B0609020204030204" pitchFamily="49" charset="0"/>
              </a:rPr>
              <a:t>f_mid</a:t>
            </a:r>
            <a:r>
              <a:rPr lang="en-US" sz="2400" dirty="0">
                <a:latin typeface="Consolas" panose="020B0609020204030204" pitchFamily="49" charset="0"/>
              </a:rPr>
              <a:t> := </a:t>
            </a:r>
            <a:r>
              <a:rPr lang="en-US" sz="2400" dirty="0" err="1">
                <a:latin typeface="Consolas" panose="020B0609020204030204" pitchFamily="49" charset="0"/>
              </a:rPr>
              <a:t>functional_extensionality</a:t>
            </a:r>
            <a:endParaRPr lang="en-US" sz="2400" dirty="0">
              <a:latin typeface="Consolas" panose="020B0609020204030204" pitchFamily="49" charset="0"/>
            </a:endParaRP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z:T =&gt;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(_, </a:t>
            </a:r>
            <a:r>
              <a:rPr lang="en-US" sz="2400" dirty="0" err="1">
                <a:latin typeface="Consolas" panose="020B0609020204030204" pitchFamily="49" charset="0"/>
              </a:rPr>
              <a:t>e'e</a:t>
            </a:r>
            <a:r>
              <a:rPr lang="en-US" sz="2400" dirty="0">
                <a:latin typeface="Consolas" panose="020B0609020204030204" pitchFamily="49" charset="0"/>
              </a:rPr>
              <a:t>) := beta (</a:t>
            </a:r>
            <a:r>
              <a:rPr lang="en-US" sz="2400" dirty="0" err="1">
                <a:latin typeface="Consolas" panose="020B0609020204030204" pitchFamily="49" charset="0"/>
              </a:rPr>
              <a:t>rrw</a:t>
            </a:r>
            <a:r>
              <a:rPr lang="en-US" sz="2400" dirty="0">
                <a:latin typeface="Consolas" panose="020B0609020204030204" pitchFamily="49" charset="0"/>
              </a:rPr>
              <a:t> z) in </a:t>
            </a:r>
            <a:r>
              <a:rPr lang="en-US" sz="2400" dirty="0" err="1">
                <a:latin typeface="Consolas" panose="020B0609020204030204" pitchFamily="49" charset="0"/>
              </a:rPr>
              <a:t>e'e</a:t>
            </a:r>
            <a:r>
              <a:rPr lang="en-US" sz="2400" dirty="0">
                <a:latin typeface="Consolas" panose="020B0609020204030204" pitchFamily="49" charset="0"/>
              </a:rPr>
              <a:t>) </a:t>
            </a:r>
            <a:r>
              <a:rPr lang="en-US" sz="2400" dirty="0">
                <a:solidFill>
                  <a:srgbClr val="D73A49"/>
                </a:solidFill>
                <a:latin typeface="Consolas" panose="020B0609020204030204" pitchFamily="49" charset="0"/>
              </a:rPr>
              <a:t>in</a:t>
            </a:r>
            <a:endParaRPr lang="en-US" sz="2400" dirty="0">
              <a:latin typeface="Consolas" panose="020B0609020204030204" pitchFamily="49" charset="0"/>
            </a:endParaRP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rwh</a:t>
            </a:r>
            <a:r>
              <a:rPr lang="en-US" sz="2400" dirty="0">
                <a:latin typeface="Consolas" panose="020B0609020204030204" pitchFamily="49" charset="0"/>
              </a:rPr>
              <a:t> mid </a:t>
            </a:r>
            <a:r>
              <a:rPr lang="en-US" sz="2400" dirty="0">
                <a:solidFill>
                  <a:srgbClr val="D73A49"/>
                </a:solidFill>
                <a:latin typeface="Consolas" panose="020B0609020204030204" pitchFamily="49" charset="0"/>
              </a:rPr>
              <a:t>with</a:t>
            </a:r>
          </a:p>
          <a:p>
            <a:pPr marL="0" indent="0">
              <a:buNone/>
            </a:pPr>
            <a:r>
              <a:rPr lang="en-US" sz="2400" dirty="0">
                <a:latin typeface="Consolas" panose="020B0609020204030204" pitchFamily="49" charset="0"/>
              </a:rPr>
              <a:t>   | (result, </a:t>
            </a:r>
            <a:r>
              <a:rPr lang="en-US" sz="2400" dirty="0" err="1">
                <a:latin typeface="Consolas" panose="020B0609020204030204" pitchFamily="49" charset="0"/>
              </a:rPr>
              <a:t>mid_result</a:t>
            </a:r>
            <a:r>
              <a:rPr lang="en-US" sz="2400" dirty="0">
                <a:latin typeface="Consolas" panose="020B0609020204030204" pitchFamily="49" charset="0"/>
              </a:rPr>
              <a:t>) =&gt; (result, </a:t>
            </a:r>
            <a:r>
              <a:rPr lang="en-US" sz="2400" dirty="0" err="1">
                <a:latin typeface="Consolas" panose="020B0609020204030204" pitchFamily="49" charset="0"/>
              </a:rPr>
              <a:t>eq_trans</a:t>
            </a:r>
            <a:r>
              <a:rPr lang="en-US" sz="2400" dirty="0">
                <a:latin typeface="Consolas" panose="020B0609020204030204" pitchFamily="49" charset="0"/>
              </a:rPr>
              <a:t> </a:t>
            </a:r>
            <a:r>
              <a:rPr lang="en-US" sz="2400" dirty="0" err="1">
                <a:latin typeface="Consolas" panose="020B0609020204030204" pitchFamily="49" charset="0"/>
              </a:rPr>
              <a:t>f_mid</a:t>
            </a:r>
            <a:r>
              <a:rPr lang="en-US" sz="2400" dirty="0">
                <a:latin typeface="Consolas" panose="020B0609020204030204" pitchFamily="49" charset="0"/>
              </a:rPr>
              <a:t> </a:t>
            </a:r>
            <a:r>
              <a:rPr lang="en-US" sz="2400" dirty="0" err="1">
                <a:latin typeface="Consolas" panose="020B0609020204030204" pitchFamily="49" charset="0"/>
              </a:rPr>
              <a:t>mid_result</a:t>
            </a:r>
            <a:r>
              <a:rPr lang="en-US" sz="2400" dirty="0">
                <a:latin typeface="Consolas" panose="020B0609020204030204" pitchFamily="49" charset="0"/>
              </a:rPr>
              <a:t>)</a:t>
            </a:r>
          </a:p>
          <a:p>
            <a:pPr marL="0" indent="0">
              <a:buNone/>
            </a:pPr>
            <a:r>
              <a:rPr lang="en-US" sz="2400" dirty="0">
                <a:latin typeface="Consolas" panose="020B0609020204030204" pitchFamily="49" charset="0"/>
              </a:rPr>
              <a:t>   | _ =&gt; (mid, </a:t>
            </a:r>
            <a:r>
              <a:rPr lang="en-US" sz="2400" dirty="0" err="1">
                <a:latin typeface="Consolas" panose="020B0609020204030204" pitchFamily="49" charset="0"/>
              </a:rPr>
              <a:t>f_mid</a:t>
            </a:r>
            <a:r>
              <a:rPr lang="en-US" sz="2400" dirty="0">
                <a:latin typeface="Consolas" panose="020B0609020204030204" pitchFamily="49" charset="0"/>
              </a:rPr>
              <a:t>)</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a:t>
            </a:r>
          </a:p>
        </p:txBody>
      </p:sp>
      <p:sp>
        <p:nvSpPr>
          <p:cNvPr id="4" name="Date Placeholder 3">
            <a:extLst>
              <a:ext uri="{FF2B5EF4-FFF2-40B4-BE49-F238E27FC236}">
                <a16:creationId xmlns:a16="http://schemas.microsoft.com/office/drawing/2014/main" id="{08735035-2CDB-48C2-B7DB-52857D865AA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81A0C2C2-EF30-4BC8-958D-BB2ABEC5B2D6}"/>
              </a:ext>
            </a:extLst>
          </p:cNvPr>
          <p:cNvSpPr>
            <a:spLocks noGrp="1"/>
          </p:cNvSpPr>
          <p:nvPr>
            <p:ph type="sldNum" sz="quarter" idx="12"/>
          </p:nvPr>
        </p:nvSpPr>
        <p:spPr/>
        <p:txBody>
          <a:bodyPr/>
          <a:lstStyle/>
          <a:p>
            <a:fld id="{F32DFBC5-074D-4C66-ACEB-F88C760FD44F}" type="slidenum">
              <a:rPr lang="en-US" smtClean="0"/>
              <a:t>47</a:t>
            </a:fld>
            <a:endParaRPr lang="en-US"/>
          </a:p>
        </p:txBody>
      </p:sp>
    </p:spTree>
    <p:extLst>
      <p:ext uri="{BB962C8B-B14F-4D97-AF65-F5344CB8AC3E}">
        <p14:creationId xmlns:p14="http://schemas.microsoft.com/office/powerpoint/2010/main" val="1861774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CDCB-EE2E-4A6D-9E9E-69E90D30E081}"/>
              </a:ext>
            </a:extLst>
          </p:cNvPr>
          <p:cNvSpPr>
            <a:spLocks noGrp="1"/>
          </p:cNvSpPr>
          <p:nvPr>
            <p:ph type="title"/>
          </p:nvPr>
        </p:nvSpPr>
        <p:spPr/>
        <p:txBody>
          <a:bodyPr/>
          <a:lstStyle/>
          <a:p>
            <a:r>
              <a:rPr lang="en-US" dirty="0"/>
              <a:t>Rewriting Pseudocode: No Binders</a:t>
            </a:r>
          </a:p>
        </p:txBody>
      </p:sp>
      <p:sp>
        <p:nvSpPr>
          <p:cNvPr id="3" name="Content Placeholder 2">
            <a:extLst>
              <a:ext uri="{FF2B5EF4-FFF2-40B4-BE49-F238E27FC236}">
                <a16:creationId xmlns:a16="http://schemas.microsoft.com/office/drawing/2014/main" id="{B33C7CD6-ABBB-4526-ACC7-2DF06A31BFB0}"/>
              </a:ext>
            </a:extLst>
          </p:cNvPr>
          <p:cNvSpPr>
            <a:spLocks noGrp="1"/>
          </p:cNvSpPr>
          <p:nvPr>
            <p:ph idx="1"/>
          </p:nvPr>
        </p:nvSpPr>
        <p:spPr>
          <a:xfrm>
            <a:off x="0" y="1825625"/>
            <a:ext cx="12192000" cy="5032375"/>
          </a:xfrm>
        </p:spPr>
        <p:txBody>
          <a:bodyPr>
            <a:normAutofit/>
          </a:bodyPr>
          <a:lstStyle/>
          <a:p>
            <a:pPr marL="0" indent="0">
              <a:buNone/>
            </a:pPr>
            <a:r>
              <a:rPr lang="en-US" sz="2400" dirty="0" err="1">
                <a:latin typeface="Consolas" panose="020B0609020204030204" pitchFamily="49" charset="0"/>
              </a:rPr>
              <a:t>rw</a:t>
            </a:r>
            <a:r>
              <a:rPr lang="en-US" sz="2400" dirty="0">
                <a:latin typeface="Consolas" panose="020B0609020204030204" pitchFamily="49" charset="0"/>
              </a:rPr>
              <a:t> (f x) =</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(mid, </a:t>
            </a:r>
            <a:r>
              <a:rPr lang="en-US" sz="2400" dirty="0" err="1">
                <a:latin typeface="Consolas" panose="020B0609020204030204" pitchFamily="49" charset="0"/>
              </a:rPr>
              <a:t>fx_mid</a:t>
            </a:r>
            <a:r>
              <a:rPr lang="en-US" sz="2400" dirty="0">
                <a:latin typeface="Consolas" panose="020B0609020204030204" pitchFamily="49" charset="0"/>
              </a:rPr>
              <a:t>) :=</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a:t>
            </a:r>
            <a:r>
              <a:rPr lang="en-US" sz="2400" dirty="0">
                <a:latin typeface="Consolas" panose="020B0609020204030204" pitchFamily="49" charset="0"/>
              </a:rPr>
              <a:t> f, </a:t>
            </a:r>
            <a:r>
              <a:rPr lang="en-US" sz="2400" dirty="0" err="1">
                <a:latin typeface="Consolas" panose="020B0609020204030204" pitchFamily="49" charset="0"/>
              </a:rPr>
              <a:t>rw</a:t>
            </a:r>
            <a:r>
              <a:rPr lang="en-US" sz="2400" dirty="0">
                <a:latin typeface="Consolas" panose="020B0609020204030204" pitchFamily="49" charset="0"/>
              </a:rPr>
              <a:t> x </a:t>
            </a:r>
            <a:r>
              <a:rPr lang="en-US" sz="2400" dirty="0">
                <a:solidFill>
                  <a:srgbClr val="D73A49"/>
                </a:solidFill>
                <a:latin typeface="Consolas" panose="020B0609020204030204" pitchFamily="49" charset="0"/>
              </a:rPr>
              <a:t>with</a:t>
            </a:r>
          </a:p>
          <a:p>
            <a:pPr marL="0" indent="0">
              <a:buNone/>
            </a:pPr>
            <a:r>
              <a:rPr lang="en-US" sz="2400" dirty="0">
                <a:latin typeface="Consolas" panose="020B0609020204030204" pitchFamily="49" charset="0"/>
              </a:rPr>
              <a:t>     | (f', </a:t>
            </a:r>
            <a:r>
              <a:rPr lang="en-US" sz="2400" dirty="0" err="1">
                <a:latin typeface="Consolas" panose="020B0609020204030204" pitchFamily="49" charset="0"/>
              </a:rPr>
              <a:t>f'f</a:t>
            </a:r>
            <a:r>
              <a:rPr lang="en-US" sz="2400" dirty="0">
                <a:latin typeface="Consolas" panose="020B0609020204030204" pitchFamily="49" charset="0"/>
              </a:rPr>
              <a:t>), (x', </a:t>
            </a:r>
            <a:r>
              <a:rPr lang="en-US" sz="2400" dirty="0" err="1">
                <a:latin typeface="Consolas" panose="020B0609020204030204" pitchFamily="49" charset="0"/>
              </a:rPr>
              <a:t>x'x</a:t>
            </a:r>
            <a:r>
              <a:rPr lang="en-US" sz="2400" dirty="0">
                <a:latin typeface="Consolas" panose="020B0609020204030204" pitchFamily="49" charset="0"/>
              </a:rPr>
              <a:t>) =&gt; (f' x', </a:t>
            </a:r>
            <a:r>
              <a:rPr lang="en-US" sz="2400" dirty="0" err="1">
                <a:latin typeface="Consolas" panose="020B0609020204030204" pitchFamily="49" charset="0"/>
              </a:rPr>
              <a:t>app_cong</a:t>
            </a:r>
            <a:r>
              <a:rPr lang="en-US" sz="2400" dirty="0">
                <a:latin typeface="Consolas" panose="020B0609020204030204" pitchFamily="49" charset="0"/>
              </a:rPr>
              <a:t> </a:t>
            </a:r>
            <a:r>
              <a:rPr lang="en-US" sz="2400" dirty="0" err="1">
                <a:latin typeface="Consolas" panose="020B0609020204030204" pitchFamily="49" charset="0"/>
              </a:rPr>
              <a:t>f'f</a:t>
            </a:r>
            <a:r>
              <a:rPr lang="en-US" sz="2400" dirty="0">
                <a:latin typeface="Consolas" panose="020B0609020204030204" pitchFamily="49" charset="0"/>
              </a:rPr>
              <a:t> </a:t>
            </a:r>
            <a:r>
              <a:rPr lang="en-US" sz="2400" dirty="0" err="1">
                <a:latin typeface="Consolas" panose="020B0609020204030204" pitchFamily="49" charset="0"/>
              </a:rPr>
              <a:t>x'x</a:t>
            </a:r>
            <a:r>
              <a:rPr lang="en-US" sz="2400" dirty="0">
                <a:latin typeface="Consolas" panose="020B0609020204030204" pitchFamily="49" charset="0"/>
              </a:rPr>
              <a:t>)</a:t>
            </a:r>
          </a:p>
          <a:p>
            <a:pPr marL="0" indent="0">
              <a:buNone/>
            </a:pPr>
            <a:r>
              <a:rPr lang="en-US" sz="2400" dirty="0">
                <a:latin typeface="Consolas" panose="020B0609020204030204" pitchFamily="49" charset="0"/>
              </a:rPr>
              <a:t>     | _ =&gt; (f x, </a:t>
            </a:r>
            <a:r>
              <a:rPr lang="en-US" sz="2400" dirty="0" err="1">
                <a:latin typeface="Consolas" panose="020B0609020204030204" pitchFamily="49" charset="0"/>
              </a:rPr>
              <a:t>eq_refl</a:t>
            </a:r>
            <a:r>
              <a:rPr lang="en-US" sz="2400" dirty="0">
                <a:latin typeface="Consolas" panose="020B0609020204030204" pitchFamily="49" charset="0"/>
              </a:rPr>
              <a:t> (f x))</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 in</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rwh</a:t>
            </a:r>
            <a:r>
              <a:rPr lang="en-US" sz="2400" dirty="0">
                <a:latin typeface="Consolas" panose="020B0609020204030204" pitchFamily="49" charset="0"/>
              </a:rPr>
              <a:t> mid </a:t>
            </a:r>
            <a:r>
              <a:rPr lang="en-US" sz="2400" dirty="0">
                <a:solidFill>
                  <a:srgbClr val="D73A49"/>
                </a:solidFill>
                <a:latin typeface="Consolas" panose="020B0609020204030204" pitchFamily="49" charset="0"/>
              </a:rPr>
              <a:t>with</a:t>
            </a:r>
          </a:p>
          <a:p>
            <a:pPr marL="0" indent="0">
              <a:buNone/>
            </a:pPr>
            <a:r>
              <a:rPr lang="en-US" sz="2400" dirty="0">
                <a:latin typeface="Consolas" panose="020B0609020204030204" pitchFamily="49" charset="0"/>
              </a:rPr>
              <a:t>   | (result, </a:t>
            </a:r>
            <a:r>
              <a:rPr lang="en-US" sz="2400" dirty="0" err="1">
                <a:latin typeface="Consolas" panose="020B0609020204030204" pitchFamily="49" charset="0"/>
              </a:rPr>
              <a:t>mid_result</a:t>
            </a:r>
            <a:r>
              <a:rPr lang="en-US" sz="2400" dirty="0">
                <a:latin typeface="Consolas" panose="020B0609020204030204" pitchFamily="49" charset="0"/>
              </a:rPr>
              <a:t>) =&gt; (result, </a:t>
            </a:r>
            <a:r>
              <a:rPr lang="en-US" sz="2400" dirty="0" err="1">
                <a:latin typeface="Consolas" panose="020B0609020204030204" pitchFamily="49" charset="0"/>
              </a:rPr>
              <a:t>eq_trans</a:t>
            </a:r>
            <a:r>
              <a:rPr lang="en-US" sz="2400" dirty="0">
                <a:latin typeface="Consolas" panose="020B0609020204030204" pitchFamily="49" charset="0"/>
              </a:rPr>
              <a:t> </a:t>
            </a:r>
            <a:r>
              <a:rPr lang="en-US" sz="2400" dirty="0" err="1">
                <a:latin typeface="Consolas" panose="020B0609020204030204" pitchFamily="49" charset="0"/>
              </a:rPr>
              <a:t>fx_mid</a:t>
            </a:r>
            <a:r>
              <a:rPr lang="en-US" sz="2400" dirty="0">
                <a:latin typeface="Consolas" panose="020B0609020204030204" pitchFamily="49" charset="0"/>
              </a:rPr>
              <a:t> </a:t>
            </a:r>
            <a:r>
              <a:rPr lang="en-US" sz="2400" dirty="0" err="1">
                <a:latin typeface="Consolas" panose="020B0609020204030204" pitchFamily="49" charset="0"/>
              </a:rPr>
              <a:t>mid_result</a:t>
            </a:r>
            <a:r>
              <a:rPr lang="en-US" sz="2400" dirty="0">
                <a:latin typeface="Consolas" panose="020B0609020204030204" pitchFamily="49" charset="0"/>
              </a:rPr>
              <a:t>)</a:t>
            </a:r>
          </a:p>
          <a:p>
            <a:pPr marL="0" indent="0">
              <a:buNone/>
            </a:pPr>
            <a:r>
              <a:rPr lang="en-US" sz="2400" dirty="0">
                <a:latin typeface="Consolas" panose="020B0609020204030204" pitchFamily="49" charset="0"/>
              </a:rPr>
              <a:t>   | _ =&gt; (mid, </a:t>
            </a:r>
            <a:r>
              <a:rPr lang="en-US" sz="2400" dirty="0" err="1">
                <a:latin typeface="Consolas" panose="020B0609020204030204" pitchFamily="49" charset="0"/>
              </a:rPr>
              <a:t>fx_mid</a:t>
            </a:r>
            <a:r>
              <a:rPr lang="en-US" sz="2400" dirty="0">
                <a:latin typeface="Consolas" panose="020B0609020204030204" pitchFamily="49" charset="0"/>
              </a:rPr>
              <a:t>)</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a:t>
            </a:r>
          </a:p>
        </p:txBody>
      </p:sp>
      <p:sp>
        <p:nvSpPr>
          <p:cNvPr id="4" name="Date Placeholder 3">
            <a:extLst>
              <a:ext uri="{FF2B5EF4-FFF2-40B4-BE49-F238E27FC236}">
                <a16:creationId xmlns:a16="http://schemas.microsoft.com/office/drawing/2014/main" id="{08735035-2CDB-48C2-B7DB-52857D865AAD}"/>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81A0C2C2-EF30-4BC8-958D-BB2ABEC5B2D6}"/>
              </a:ext>
            </a:extLst>
          </p:cNvPr>
          <p:cNvSpPr>
            <a:spLocks noGrp="1"/>
          </p:cNvSpPr>
          <p:nvPr>
            <p:ph type="sldNum" sz="quarter" idx="12"/>
          </p:nvPr>
        </p:nvSpPr>
        <p:spPr/>
        <p:txBody>
          <a:bodyPr/>
          <a:lstStyle/>
          <a:p>
            <a:fld id="{F32DFBC5-074D-4C66-ACEB-F88C760FD44F}" type="slidenum">
              <a:rPr lang="en-US" smtClean="0"/>
              <a:t>48</a:t>
            </a:fld>
            <a:endParaRPr lang="en-US"/>
          </a:p>
        </p:txBody>
      </p:sp>
      <p:sp>
        <p:nvSpPr>
          <p:cNvPr id="6" name="Content Placeholder 2">
            <a:extLst>
              <a:ext uri="{FF2B5EF4-FFF2-40B4-BE49-F238E27FC236}">
                <a16:creationId xmlns:a16="http://schemas.microsoft.com/office/drawing/2014/main" id="{DCAA8154-536B-46A7-8F28-9E8670CC3A89}"/>
              </a:ext>
            </a:extLst>
          </p:cNvPr>
          <p:cNvSpPr txBox="1">
            <a:spLocks/>
          </p:cNvSpPr>
          <p:nvPr/>
        </p:nvSpPr>
        <p:spPr>
          <a:xfrm>
            <a:off x="0" y="1825625"/>
            <a:ext cx="121920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onsolas" panose="020B0609020204030204" pitchFamily="49" charset="0"/>
              </a:rPr>
              <a:t>      </a:t>
            </a:r>
            <a:r>
              <a:rPr lang="en-US" sz="2400" b="1" dirty="0">
                <a:latin typeface="Consolas" panose="020B0609020204030204" pitchFamily="49" charset="0"/>
              </a:rPr>
              <a:t>x</a:t>
            </a:r>
            <a:endParaRPr lang="en-US" sz="2400" dirty="0">
              <a:latin typeface="Consolas" panose="020B0609020204030204" pitchFamily="49" charset="0"/>
            </a:endParaRPr>
          </a:p>
          <a:p>
            <a:pPr marL="0" indent="0">
              <a:buFont typeface="Arial" panose="020B0604020202020204" pitchFamily="34" charset="0"/>
              <a:buNone/>
            </a:pPr>
            <a:endParaRPr lang="en-US" sz="2400" dirty="0">
              <a:solidFill>
                <a:srgbClr val="D73A49"/>
              </a:solidFill>
              <a:latin typeface="Consolas" panose="020B0609020204030204" pitchFamily="49" charset="0"/>
            </a:endParaRPr>
          </a:p>
          <a:p>
            <a:pPr marL="0" indent="0">
              <a:buFont typeface="Arial" panose="020B0604020202020204" pitchFamily="34" charset="0"/>
              <a:buNone/>
            </a:pPr>
            <a:endParaRPr lang="en-US" sz="2400" dirty="0">
              <a:solidFill>
                <a:srgbClr val="D73A49"/>
              </a:solidFill>
              <a:latin typeface="Consolas" panose="020B0609020204030204" pitchFamily="49" charset="0"/>
            </a:endParaRPr>
          </a:p>
          <a:p>
            <a:pPr marL="0" indent="0">
              <a:buFont typeface="Arial" panose="020B0604020202020204" pitchFamily="34" charset="0"/>
              <a:buNone/>
            </a:pPr>
            <a:r>
              <a:rPr lang="en-US" sz="2400" dirty="0">
                <a:latin typeface="Consolas" panose="020B0609020204030204" pitchFamily="49" charset="0"/>
              </a:rPr>
              <a:t>                   </a:t>
            </a:r>
            <a:r>
              <a:rPr lang="en-US" sz="2400" b="1" dirty="0">
                <a:latin typeface="Consolas" panose="020B0609020204030204" pitchFamily="49" charset="0"/>
              </a:rPr>
              <a:t>x'</a:t>
            </a:r>
            <a:r>
              <a:rPr lang="en-US" sz="2400" dirty="0">
                <a:latin typeface="Consolas" panose="020B0609020204030204" pitchFamily="49" charset="0"/>
              </a:rPr>
              <a:t>     ) =&gt; (f' x', </a:t>
            </a:r>
            <a:r>
              <a:rPr lang="en-US" sz="2400" dirty="0" err="1">
                <a:latin typeface="Consolas" panose="020B0609020204030204" pitchFamily="49" charset="0"/>
              </a:rPr>
              <a:t>app_cong</a:t>
            </a:r>
            <a:r>
              <a:rPr lang="en-US" sz="2400" dirty="0">
                <a:latin typeface="Consolas" panose="020B0609020204030204" pitchFamily="49" charset="0"/>
              </a:rPr>
              <a:t> </a:t>
            </a:r>
            <a:r>
              <a:rPr lang="en-US" sz="2400" dirty="0" err="1">
                <a:latin typeface="Consolas" panose="020B0609020204030204" pitchFamily="49" charset="0"/>
              </a:rPr>
              <a:t>f'f</a:t>
            </a:r>
            <a:r>
              <a:rPr lang="en-US" sz="2400" dirty="0">
                <a:latin typeface="Consolas" panose="020B0609020204030204" pitchFamily="49" charset="0"/>
              </a:rPr>
              <a:t> </a:t>
            </a:r>
            <a:r>
              <a:rPr lang="en-US" sz="2400" dirty="0" err="1">
                <a:latin typeface="Consolas" panose="020B0609020204030204" pitchFamily="49" charset="0"/>
              </a:rPr>
              <a:t>x'x</a:t>
            </a:r>
            <a:r>
              <a:rPr lang="en-US" sz="2400" dirty="0">
                <a:latin typeface="Consolas" panose="020B0609020204030204" pitchFamily="49" charset="0"/>
              </a:rPr>
              <a:t>)</a:t>
            </a:r>
          </a:p>
          <a:p>
            <a:pPr marL="0" indent="0">
              <a:buFont typeface="Arial" panose="020B0604020202020204" pitchFamily="34" charset="0"/>
              <a:buNone/>
            </a:pPr>
            <a:r>
              <a:rPr lang="en-US" sz="2400" dirty="0">
                <a:latin typeface="Consolas" panose="020B0609020204030204" pitchFamily="49" charset="0"/>
              </a:rPr>
              <a:t>     | _ =&gt; (f x, </a:t>
            </a:r>
            <a:r>
              <a:rPr lang="en-US" sz="2400" dirty="0" err="1">
                <a:latin typeface="Consolas" panose="020B0609020204030204" pitchFamily="49" charset="0"/>
              </a:rPr>
              <a:t>eq_refl</a:t>
            </a:r>
            <a:r>
              <a:rPr lang="en-US" sz="2400" dirty="0">
                <a:latin typeface="Consolas" panose="020B0609020204030204" pitchFamily="49" charset="0"/>
              </a:rPr>
              <a:t> (f x))</a:t>
            </a:r>
          </a:p>
          <a:p>
            <a:pPr marL="0" indent="0">
              <a:buFont typeface="Arial" panose="020B0604020202020204" pitchFamily="34" charse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 in</a:t>
            </a:r>
          </a:p>
          <a:p>
            <a:pPr marL="0" indent="0">
              <a:buFont typeface="Arial" panose="020B0604020202020204" pitchFamily="34" charse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rwh</a:t>
            </a:r>
            <a:r>
              <a:rPr lang="en-US" sz="2400" dirty="0">
                <a:latin typeface="Consolas" panose="020B0609020204030204" pitchFamily="49" charset="0"/>
              </a:rPr>
              <a:t> mid </a:t>
            </a:r>
            <a:r>
              <a:rPr lang="en-US" sz="2400" dirty="0">
                <a:solidFill>
                  <a:srgbClr val="D73A49"/>
                </a:solidFill>
                <a:latin typeface="Consolas" panose="020B0609020204030204" pitchFamily="49" charset="0"/>
              </a:rPr>
              <a:t>with</a:t>
            </a:r>
          </a:p>
          <a:p>
            <a:pPr marL="0" indent="0">
              <a:buFont typeface="Arial" panose="020B0604020202020204" pitchFamily="34" charset="0"/>
              <a:buNone/>
            </a:pPr>
            <a:r>
              <a:rPr lang="en-US" sz="2400" dirty="0">
                <a:latin typeface="Consolas" panose="020B0609020204030204" pitchFamily="49" charset="0"/>
              </a:rPr>
              <a:t>   | (result, </a:t>
            </a:r>
            <a:r>
              <a:rPr lang="en-US" sz="2400" dirty="0" err="1">
                <a:latin typeface="Consolas" panose="020B0609020204030204" pitchFamily="49" charset="0"/>
              </a:rPr>
              <a:t>mid_result</a:t>
            </a:r>
            <a:r>
              <a:rPr lang="en-US" sz="2400" dirty="0">
                <a:latin typeface="Consolas" panose="020B0609020204030204" pitchFamily="49" charset="0"/>
              </a:rPr>
              <a:t>) =&gt; (result, </a:t>
            </a:r>
            <a:r>
              <a:rPr lang="en-US" sz="2400" dirty="0" err="1">
                <a:latin typeface="Consolas" panose="020B0609020204030204" pitchFamily="49" charset="0"/>
              </a:rPr>
              <a:t>eq_trans</a:t>
            </a:r>
            <a:r>
              <a:rPr lang="en-US" sz="2400" dirty="0">
                <a:latin typeface="Consolas" panose="020B0609020204030204" pitchFamily="49" charset="0"/>
              </a:rPr>
              <a:t> </a:t>
            </a:r>
            <a:r>
              <a:rPr lang="en-US" sz="2400" dirty="0" err="1">
                <a:latin typeface="Consolas" panose="020B0609020204030204" pitchFamily="49" charset="0"/>
              </a:rPr>
              <a:t>fx_mid</a:t>
            </a:r>
            <a:r>
              <a:rPr lang="en-US" sz="2400" dirty="0">
                <a:latin typeface="Consolas" panose="020B0609020204030204" pitchFamily="49" charset="0"/>
              </a:rPr>
              <a:t> </a:t>
            </a:r>
            <a:r>
              <a:rPr lang="en-US" sz="2400" dirty="0" err="1">
                <a:latin typeface="Consolas" panose="020B0609020204030204" pitchFamily="49" charset="0"/>
              </a:rPr>
              <a:t>mid_result</a:t>
            </a:r>
            <a:r>
              <a:rPr lang="en-US" sz="2400" dirty="0">
                <a:latin typeface="Consolas" panose="020B0609020204030204" pitchFamily="49" charset="0"/>
              </a:rPr>
              <a:t>)</a:t>
            </a:r>
          </a:p>
          <a:p>
            <a:pPr marL="0" indent="0">
              <a:buFont typeface="Arial" panose="020B0604020202020204" pitchFamily="34" charset="0"/>
              <a:buNone/>
            </a:pPr>
            <a:r>
              <a:rPr lang="en-US" sz="2400" dirty="0">
                <a:latin typeface="Consolas" panose="020B0609020204030204" pitchFamily="49" charset="0"/>
              </a:rPr>
              <a:t>   | _ =&gt; (mid, </a:t>
            </a:r>
            <a:r>
              <a:rPr lang="en-US" sz="2400" dirty="0" err="1">
                <a:latin typeface="Consolas" panose="020B0609020204030204" pitchFamily="49" charset="0"/>
              </a:rPr>
              <a:t>fx_mid</a:t>
            </a:r>
            <a:r>
              <a:rPr lang="en-US" sz="2400" dirty="0">
                <a:latin typeface="Consolas" panose="020B0609020204030204" pitchFamily="49" charset="0"/>
              </a:rPr>
              <a:t>)</a:t>
            </a:r>
          </a:p>
          <a:p>
            <a:pPr marL="0" indent="0">
              <a:buFont typeface="Arial" panose="020B0604020202020204" pitchFamily="34" charse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a:t>
            </a:r>
          </a:p>
        </p:txBody>
      </p:sp>
    </p:spTree>
    <p:extLst>
      <p:ext uri="{BB962C8B-B14F-4D97-AF65-F5344CB8AC3E}">
        <p14:creationId xmlns:p14="http://schemas.microsoft.com/office/powerpoint/2010/main" val="279502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Rewrite Performance With Binders</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49</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6210461"/>
              </p:ext>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660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81CF-26B9-4376-8F00-0AC73A8C82EF}"/>
              </a:ext>
            </a:extLst>
          </p:cNvPr>
          <p:cNvSpPr>
            <a:spLocks noGrp="1"/>
          </p:cNvSpPr>
          <p:nvPr>
            <p:ph type="title"/>
          </p:nvPr>
        </p:nvSpPr>
        <p:spPr/>
        <p:txBody>
          <a:bodyPr/>
          <a:lstStyle/>
          <a:p>
            <a:r>
              <a:rPr lang="en-US" dirty="0"/>
              <a:t>Proof Engine: The API for Automation</a:t>
            </a:r>
          </a:p>
        </p:txBody>
      </p:sp>
      <p:sp>
        <p:nvSpPr>
          <p:cNvPr id="3" name="Content Placeholder 2">
            <a:extLst>
              <a:ext uri="{FF2B5EF4-FFF2-40B4-BE49-F238E27FC236}">
                <a16:creationId xmlns:a16="http://schemas.microsoft.com/office/drawing/2014/main" id="{F0C30579-2895-45D6-8A5D-B49D36476FEF}"/>
              </a:ext>
            </a:extLst>
          </p:cNvPr>
          <p:cNvSpPr>
            <a:spLocks noGrp="1"/>
          </p:cNvSpPr>
          <p:nvPr>
            <p:ph idx="1"/>
          </p:nvPr>
        </p:nvSpPr>
        <p:spPr>
          <a:xfrm>
            <a:off x="838200" y="1825624"/>
            <a:ext cx="10515600" cy="5032375"/>
          </a:xfrm>
        </p:spPr>
        <p:txBody>
          <a:bodyPr>
            <a:normAutofit/>
          </a:bodyPr>
          <a:lstStyle/>
          <a:p>
            <a:pPr marL="0" indent="0">
              <a:buNone/>
            </a:pPr>
            <a:r>
              <a:rPr lang="en-US" dirty="0"/>
              <a:t>Proof engine is:</a:t>
            </a:r>
          </a:p>
          <a:p>
            <a:r>
              <a:rPr lang="en-US" dirty="0"/>
              <a:t>an interface for programmers: build tactics on top of this</a:t>
            </a:r>
          </a:p>
          <a:p>
            <a:pPr lvl="1"/>
            <a:r>
              <a:rPr lang="en-US" dirty="0"/>
              <a:t>e.g., rewrite is not a building block, it’s something that should be built</a:t>
            </a:r>
          </a:p>
          <a:p>
            <a:pPr lvl="1"/>
            <a:r>
              <a:rPr lang="en-US" dirty="0"/>
              <a:t>would be nice to have minimal, orthogonal, performant interface</a:t>
            </a:r>
          </a:p>
          <a:p>
            <a:pPr marL="0" indent="0">
              <a:buNone/>
            </a:pPr>
            <a:r>
              <a:rPr lang="en-US" dirty="0"/>
              <a:t>Proof assistants prove by </a:t>
            </a:r>
            <a:r>
              <a:rPr lang="en-US" dirty="0" err="1"/>
              <a:t>typechecking</a:t>
            </a:r>
            <a:r>
              <a:rPr lang="en-US" dirty="0"/>
              <a:t> proof terms</a:t>
            </a:r>
          </a:p>
          <a:p>
            <a:r>
              <a:rPr lang="en-US" dirty="0"/>
              <a:t>want </a:t>
            </a:r>
            <a:r>
              <a:rPr lang="en-US" b="1" dirty="0"/>
              <a:t>modular</a:t>
            </a:r>
            <a:r>
              <a:rPr lang="en-US" dirty="0"/>
              <a:t>, </a:t>
            </a:r>
            <a:r>
              <a:rPr lang="en-US" b="1" dirty="0"/>
              <a:t>incremental </a:t>
            </a:r>
            <a:r>
              <a:rPr lang="en-US" dirty="0"/>
              <a:t>construction of proof terms</a:t>
            </a:r>
          </a:p>
          <a:p>
            <a:pPr lvl="1"/>
            <a:r>
              <a:rPr lang="en-US" dirty="0"/>
              <a:t>want feedback at the location of error (modularity)</a:t>
            </a:r>
          </a:p>
          <a:p>
            <a:pPr lvl="1"/>
            <a:r>
              <a:rPr lang="en-US" dirty="0"/>
              <a:t>want power – everything should be doable in parts (incrementality)</a:t>
            </a:r>
          </a:p>
          <a:p>
            <a:pPr lvl="1"/>
            <a:r>
              <a:rPr lang="en-US" dirty="0"/>
              <a:t>want efficiency</a:t>
            </a:r>
          </a:p>
        </p:txBody>
      </p:sp>
      <p:sp>
        <p:nvSpPr>
          <p:cNvPr id="4" name="Slide Number Placeholder 3">
            <a:extLst>
              <a:ext uri="{FF2B5EF4-FFF2-40B4-BE49-F238E27FC236}">
                <a16:creationId xmlns:a16="http://schemas.microsoft.com/office/drawing/2014/main" id="{B37F0C4F-8F28-49DE-A443-B83B2BAC7A91}"/>
              </a:ext>
            </a:extLst>
          </p:cNvPr>
          <p:cNvSpPr>
            <a:spLocks noGrp="1"/>
          </p:cNvSpPr>
          <p:nvPr>
            <p:ph type="sldNum" sz="quarter" idx="12"/>
          </p:nvPr>
        </p:nvSpPr>
        <p:spPr/>
        <p:txBody>
          <a:bodyPr/>
          <a:lstStyle/>
          <a:p>
            <a:fld id="{F32DFBC5-074D-4C66-ACEB-F88C760FD44F}" type="slidenum">
              <a:rPr lang="en-US" smtClean="0"/>
              <a:t>5</a:t>
            </a:fld>
            <a:endParaRPr lang="en-US"/>
          </a:p>
        </p:txBody>
      </p:sp>
      <p:sp>
        <p:nvSpPr>
          <p:cNvPr id="5" name="Date Placeholder 4">
            <a:extLst>
              <a:ext uri="{FF2B5EF4-FFF2-40B4-BE49-F238E27FC236}">
                <a16:creationId xmlns:a16="http://schemas.microsoft.com/office/drawing/2014/main" id="{185D5523-D981-4F02-9A29-FE134CA88906}"/>
              </a:ext>
            </a:extLst>
          </p:cNvPr>
          <p:cNvSpPr>
            <a:spLocks noGrp="1"/>
          </p:cNvSpPr>
          <p:nvPr>
            <p:ph type="dt" sz="half" idx="10"/>
          </p:nvPr>
        </p:nvSpPr>
        <p:spPr/>
        <p:txBody>
          <a:bodyPr/>
          <a:lstStyle/>
          <a:p>
            <a:r>
              <a:rPr lang="en-US"/>
              <a:t>Coq Workshop 2022</a:t>
            </a:r>
          </a:p>
        </p:txBody>
      </p:sp>
    </p:spTree>
    <p:extLst>
      <p:ext uri="{BB962C8B-B14F-4D97-AF65-F5344CB8AC3E}">
        <p14:creationId xmlns:p14="http://schemas.microsoft.com/office/powerpoint/2010/main" val="64572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p:txBody>
          <a:bodyPr/>
          <a:lstStyle/>
          <a:p>
            <a:r>
              <a:rPr lang="en-US" dirty="0"/>
              <a:t>This Presentation</a:t>
            </a:r>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p:txBody>
          <a:bodyPr/>
          <a:lstStyle/>
          <a:p>
            <a:r>
              <a:rPr lang="en-US" dirty="0" err="1"/>
              <a:t>POPLmark</a:t>
            </a:r>
            <a:r>
              <a:rPr lang="en-US" dirty="0"/>
              <a:t> for Proof Engines</a:t>
            </a:r>
          </a:p>
          <a:p>
            <a:r>
              <a:rPr lang="en-US" dirty="0"/>
              <a:t>Presentation will sketch the most salient ways we find </a:t>
            </a:r>
            <a:r>
              <a:rPr lang="en-US" dirty="0" err="1"/>
              <a:t>Coq’s</a:t>
            </a:r>
            <a:r>
              <a:rPr lang="en-US" dirty="0"/>
              <a:t> current proof engine inadequate</a:t>
            </a:r>
          </a:p>
          <a:p>
            <a:pPr lvl="1"/>
            <a:r>
              <a:rPr lang="en-US" dirty="0" err="1"/>
              <a:t>Superlinear</a:t>
            </a:r>
            <a:endParaRPr lang="en-US" dirty="0"/>
          </a:p>
          <a:p>
            <a:pPr lvl="1"/>
            <a:r>
              <a:rPr lang="en-US" dirty="0"/>
              <a:t>Whack-a-mole</a:t>
            </a:r>
          </a:p>
          <a:p>
            <a:pPr lvl="1"/>
            <a:r>
              <a:rPr lang="en-US" dirty="0"/>
              <a:t>Incoherent</a:t>
            </a:r>
          </a:p>
          <a:p>
            <a:endParaRPr lang="en-US" dirty="0"/>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6</a:t>
            </a:fld>
            <a:endParaRPr lang="en-US"/>
          </a:p>
        </p:txBody>
      </p:sp>
      <p:sp>
        <p:nvSpPr>
          <p:cNvPr id="6" name="TextBox 5">
            <a:extLst>
              <a:ext uri="{FF2B5EF4-FFF2-40B4-BE49-F238E27FC236}">
                <a16:creationId xmlns:a16="http://schemas.microsoft.com/office/drawing/2014/main" id="{09A2E69A-2D03-47B9-8C7D-F7A50B55FCCE}"/>
              </a:ext>
            </a:extLst>
          </p:cNvPr>
          <p:cNvSpPr txBox="1"/>
          <p:nvPr/>
        </p:nvSpPr>
        <p:spPr>
          <a:xfrm>
            <a:off x="3668095" y="6441925"/>
            <a:ext cx="4855816" cy="246221"/>
          </a:xfrm>
          <a:prstGeom prst="rect">
            <a:avLst/>
          </a:prstGeom>
          <a:noFill/>
        </p:spPr>
        <p:txBody>
          <a:bodyPr wrap="none" rtlCol="0">
            <a:spAutoFit/>
          </a:bodyPr>
          <a:lstStyle/>
          <a:p>
            <a:pPr algn="ctr"/>
            <a:r>
              <a:rPr lang="en-US" sz="1000" dirty="0"/>
              <a:t>Image modified from Whack A Mole by Amethyst Studio from NounProject.com CC BY 3.0</a:t>
            </a:r>
          </a:p>
        </p:txBody>
      </p:sp>
      <p:grpSp>
        <p:nvGrpSpPr>
          <p:cNvPr id="21" name="Group 20">
            <a:extLst>
              <a:ext uri="{FF2B5EF4-FFF2-40B4-BE49-F238E27FC236}">
                <a16:creationId xmlns:a16="http://schemas.microsoft.com/office/drawing/2014/main" id="{A03C3B86-FD97-4730-A83D-E36FED04BC50}"/>
              </a:ext>
            </a:extLst>
          </p:cNvPr>
          <p:cNvGrpSpPr/>
          <p:nvPr/>
        </p:nvGrpSpPr>
        <p:grpSpPr>
          <a:xfrm>
            <a:off x="7505044" y="3371401"/>
            <a:ext cx="2607383" cy="2606040"/>
            <a:chOff x="7727465" y="3220870"/>
            <a:chExt cx="2607383" cy="2606040"/>
          </a:xfrm>
        </p:grpSpPr>
        <p:grpSp>
          <p:nvGrpSpPr>
            <p:cNvPr id="18" name="Group 17">
              <a:extLst>
                <a:ext uri="{FF2B5EF4-FFF2-40B4-BE49-F238E27FC236}">
                  <a16:creationId xmlns:a16="http://schemas.microsoft.com/office/drawing/2014/main" id="{C8A93150-0D0D-4531-BA9F-A8BEDDCD2C05}"/>
                </a:ext>
              </a:extLst>
            </p:cNvPr>
            <p:cNvGrpSpPr/>
            <p:nvPr/>
          </p:nvGrpSpPr>
          <p:grpSpPr>
            <a:xfrm>
              <a:off x="7727465" y="3220870"/>
              <a:ext cx="2607383" cy="2606040"/>
              <a:chOff x="7727465" y="3220870"/>
              <a:chExt cx="2607383" cy="2606040"/>
            </a:xfrm>
          </p:grpSpPr>
          <p:sp>
            <p:nvSpPr>
              <p:cNvPr id="11" name="Freeform: Shape 10">
                <a:extLst>
                  <a:ext uri="{FF2B5EF4-FFF2-40B4-BE49-F238E27FC236}">
                    <a16:creationId xmlns:a16="http://schemas.microsoft.com/office/drawing/2014/main" id="{5F86016D-E4D1-4BBB-A660-E3CDFA1704AC}"/>
                  </a:ext>
                </a:extLst>
              </p:cNvPr>
              <p:cNvSpPr/>
              <p:nvPr/>
            </p:nvSpPr>
            <p:spPr>
              <a:xfrm>
                <a:off x="7727465" y="4492602"/>
                <a:ext cx="1279398" cy="1334308"/>
              </a:xfrm>
              <a:custGeom>
                <a:avLst/>
                <a:gdLst>
                  <a:gd name="connsiteX0" fmla="*/ 1218086 w 1279398"/>
                  <a:gd name="connsiteY0" fmla="*/ 1201733 h 1334307"/>
                  <a:gd name="connsiteX1" fmla="*/ 1218086 w 1279398"/>
                  <a:gd name="connsiteY1" fmla="*/ 1161430 h 1334307"/>
                  <a:gd name="connsiteX2" fmla="*/ 1080235 w 1279398"/>
                  <a:gd name="connsiteY2" fmla="*/ 1004316 h 1334307"/>
                  <a:gd name="connsiteX3" fmla="*/ 1080235 w 1279398"/>
                  <a:gd name="connsiteY3" fmla="*/ 444017 h 1334307"/>
                  <a:gd name="connsiteX4" fmla="*/ 640336 w 1279398"/>
                  <a:gd name="connsiteY4" fmla="*/ 4118 h 1334307"/>
                  <a:gd name="connsiteX5" fmla="*/ 200437 w 1279398"/>
                  <a:gd name="connsiteY5" fmla="*/ 444017 h 1334307"/>
                  <a:gd name="connsiteX6" fmla="*/ 200437 w 1279398"/>
                  <a:gd name="connsiteY6" fmla="*/ 1004316 h 1334307"/>
                  <a:gd name="connsiteX7" fmla="*/ 62586 w 1279398"/>
                  <a:gd name="connsiteY7" fmla="*/ 1161430 h 1334307"/>
                  <a:gd name="connsiteX8" fmla="*/ 62586 w 1279398"/>
                  <a:gd name="connsiteY8" fmla="*/ 1201733 h 1334307"/>
                  <a:gd name="connsiteX9" fmla="*/ 4118 w 1279398"/>
                  <a:gd name="connsiteY9" fmla="*/ 1277964 h 1334307"/>
                  <a:gd name="connsiteX10" fmla="*/ 4118 w 1279398"/>
                  <a:gd name="connsiteY10" fmla="*/ 1312068 h 1334307"/>
                  <a:gd name="connsiteX11" fmla="*/ 24752 w 1279398"/>
                  <a:gd name="connsiteY11" fmla="*/ 1332702 h 1334307"/>
                  <a:gd name="connsiteX12" fmla="*/ 1255885 w 1279398"/>
                  <a:gd name="connsiteY12" fmla="*/ 1332702 h 1334307"/>
                  <a:gd name="connsiteX13" fmla="*/ 1276519 w 1279398"/>
                  <a:gd name="connsiteY13" fmla="*/ 1312068 h 1334307"/>
                  <a:gd name="connsiteX14" fmla="*/ 1276519 w 1279398"/>
                  <a:gd name="connsiteY14" fmla="*/ 1277964 h 1334307"/>
                  <a:gd name="connsiteX15" fmla="*/ 1218089 w 1279398"/>
                  <a:gd name="connsiteY15" fmla="*/ 1201711 h 1334307"/>
                  <a:gd name="connsiteX16" fmla="*/ 241680 w 1279398"/>
                  <a:gd name="connsiteY16" fmla="*/ 444032 h 1334307"/>
                  <a:gd name="connsiteX17" fmla="*/ 640314 w 1279398"/>
                  <a:gd name="connsiteY17" fmla="*/ 45398 h 1334307"/>
                  <a:gd name="connsiteX18" fmla="*/ 1038948 w 1279398"/>
                  <a:gd name="connsiteY18" fmla="*/ 444032 h 1334307"/>
                  <a:gd name="connsiteX19" fmla="*/ 1038948 w 1279398"/>
                  <a:gd name="connsiteY19" fmla="*/ 1002959 h 1334307"/>
                  <a:gd name="connsiteX20" fmla="*/ 241658 w 1279398"/>
                  <a:gd name="connsiteY20" fmla="*/ 1002959 h 1334307"/>
                  <a:gd name="connsiteX21" fmla="*/ 103807 w 1279398"/>
                  <a:gd name="connsiteY21" fmla="*/ 1161429 h 1334307"/>
                  <a:gd name="connsiteX22" fmla="*/ 221028 w 1279398"/>
                  <a:gd name="connsiteY22" fmla="*/ 1044207 h 1334307"/>
                  <a:gd name="connsiteX23" fmla="*/ 1059556 w 1279398"/>
                  <a:gd name="connsiteY23" fmla="*/ 1044207 h 1334307"/>
                  <a:gd name="connsiteX24" fmla="*/ 1176777 w 1279398"/>
                  <a:gd name="connsiteY24" fmla="*/ 1161429 h 1334307"/>
                  <a:gd name="connsiteX25" fmla="*/ 1176777 w 1279398"/>
                  <a:gd name="connsiteY25" fmla="*/ 1198900 h 1334307"/>
                  <a:gd name="connsiteX26" fmla="*/ 103785 w 1279398"/>
                  <a:gd name="connsiteY26" fmla="*/ 1198900 h 1334307"/>
                  <a:gd name="connsiteX27" fmla="*/ 1235223 w 1279398"/>
                  <a:gd name="connsiteY27" fmla="*/ 1291455 h 1334307"/>
                  <a:gd name="connsiteX28" fmla="*/ 45328 w 1279398"/>
                  <a:gd name="connsiteY28" fmla="*/ 1291455 h 1334307"/>
                  <a:gd name="connsiteX29" fmla="*/ 83143 w 1279398"/>
                  <a:gd name="connsiteY29" fmla="*/ 1240192 h 1334307"/>
                  <a:gd name="connsiteX30" fmla="*/ 1197372 w 1279398"/>
                  <a:gd name="connsiteY30" fmla="*/ 1240192 h 1334307"/>
                  <a:gd name="connsiteX31" fmla="*/ 1235187 w 1279398"/>
                  <a:gd name="connsiteY31" fmla="*/ 1291455 h 133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9398" h="1334307">
                    <a:moveTo>
                      <a:pt x="1218086" y="1201733"/>
                    </a:moveTo>
                    <a:lnTo>
                      <a:pt x="1218086" y="1161430"/>
                    </a:lnTo>
                    <a:cubicBezTo>
                      <a:pt x="1218086" y="1081037"/>
                      <a:pt x="1157899" y="1014480"/>
                      <a:pt x="1080235" y="1004316"/>
                    </a:cubicBezTo>
                    <a:lnTo>
                      <a:pt x="1080235" y="444017"/>
                    </a:lnTo>
                    <a:cubicBezTo>
                      <a:pt x="1080235" y="201448"/>
                      <a:pt x="882900" y="4118"/>
                      <a:pt x="640336" y="4118"/>
                    </a:cubicBezTo>
                    <a:cubicBezTo>
                      <a:pt x="397772" y="4118"/>
                      <a:pt x="200437" y="201470"/>
                      <a:pt x="200437" y="444017"/>
                    </a:cubicBezTo>
                    <a:lnTo>
                      <a:pt x="200437" y="1004316"/>
                    </a:lnTo>
                    <a:cubicBezTo>
                      <a:pt x="122767" y="1014462"/>
                      <a:pt x="62586" y="1081020"/>
                      <a:pt x="62586" y="1161430"/>
                    </a:cubicBezTo>
                    <a:lnTo>
                      <a:pt x="62586" y="1201733"/>
                    </a:lnTo>
                    <a:cubicBezTo>
                      <a:pt x="28954" y="1210827"/>
                      <a:pt x="4118" y="1241499"/>
                      <a:pt x="4118" y="1277964"/>
                    </a:cubicBezTo>
                    <a:lnTo>
                      <a:pt x="4118" y="1312068"/>
                    </a:lnTo>
                    <a:cubicBezTo>
                      <a:pt x="4118" y="1323457"/>
                      <a:pt x="13363" y="1332702"/>
                      <a:pt x="24752" y="1332702"/>
                    </a:cubicBezTo>
                    <a:lnTo>
                      <a:pt x="1255885" y="1332702"/>
                    </a:lnTo>
                    <a:cubicBezTo>
                      <a:pt x="1267274" y="1332702"/>
                      <a:pt x="1276519" y="1323457"/>
                      <a:pt x="1276519" y="1312068"/>
                    </a:cubicBezTo>
                    <a:lnTo>
                      <a:pt x="1276519" y="1277964"/>
                    </a:lnTo>
                    <a:cubicBezTo>
                      <a:pt x="1276540" y="1241501"/>
                      <a:pt x="1251702" y="1210826"/>
                      <a:pt x="1218089" y="1201711"/>
                    </a:cubicBezTo>
                    <a:close/>
                    <a:moveTo>
                      <a:pt x="241680" y="444032"/>
                    </a:moveTo>
                    <a:cubicBezTo>
                      <a:pt x="241680" y="224223"/>
                      <a:pt x="420499" y="45398"/>
                      <a:pt x="640314" y="45398"/>
                    </a:cubicBezTo>
                    <a:cubicBezTo>
                      <a:pt x="860129" y="45398"/>
                      <a:pt x="1038948" y="224218"/>
                      <a:pt x="1038948" y="444032"/>
                    </a:cubicBezTo>
                    <a:lnTo>
                      <a:pt x="1038948" y="1002959"/>
                    </a:lnTo>
                    <a:lnTo>
                      <a:pt x="241658" y="1002959"/>
                    </a:lnTo>
                    <a:close/>
                    <a:moveTo>
                      <a:pt x="103807" y="1161429"/>
                    </a:moveTo>
                    <a:cubicBezTo>
                      <a:pt x="103807" y="1096800"/>
                      <a:pt x="156379" y="1044207"/>
                      <a:pt x="221028" y="1044207"/>
                    </a:cubicBezTo>
                    <a:lnTo>
                      <a:pt x="1059556" y="1044207"/>
                    </a:lnTo>
                    <a:cubicBezTo>
                      <a:pt x="1124185" y="1044207"/>
                      <a:pt x="1176777" y="1096779"/>
                      <a:pt x="1176777" y="1161429"/>
                    </a:cubicBezTo>
                    <a:lnTo>
                      <a:pt x="1176777" y="1198900"/>
                    </a:lnTo>
                    <a:lnTo>
                      <a:pt x="103785" y="1198900"/>
                    </a:lnTo>
                    <a:close/>
                    <a:moveTo>
                      <a:pt x="1235223" y="1291455"/>
                    </a:moveTo>
                    <a:lnTo>
                      <a:pt x="45328" y="1291455"/>
                    </a:lnTo>
                    <a:cubicBezTo>
                      <a:pt x="44878" y="1260483"/>
                      <a:pt x="58884" y="1244889"/>
                      <a:pt x="83143" y="1240192"/>
                    </a:cubicBezTo>
                    <a:lnTo>
                      <a:pt x="1197372" y="1240192"/>
                    </a:lnTo>
                    <a:cubicBezTo>
                      <a:pt x="1227379" y="1240964"/>
                      <a:pt x="1236259" y="1261555"/>
                      <a:pt x="1235187" y="1291455"/>
                    </a:cubicBezTo>
                    <a:close/>
                  </a:path>
                </a:pathLst>
              </a:custGeom>
              <a:solidFill>
                <a:srgbClr val="00000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AB2EB8C9-474B-4A41-959D-67BA1C06E91F}"/>
                  </a:ext>
                </a:extLst>
              </p:cNvPr>
              <p:cNvSpPr/>
              <p:nvPr/>
            </p:nvSpPr>
            <p:spPr>
              <a:xfrm>
                <a:off x="8074353" y="4714537"/>
                <a:ext cx="148256" cy="148256"/>
              </a:xfrm>
              <a:custGeom>
                <a:avLst/>
                <a:gdLst>
                  <a:gd name="connsiteX0" fmla="*/ 74292 w 148256"/>
                  <a:gd name="connsiteY0" fmla="*/ 146213 h 148256"/>
                  <a:gd name="connsiteX1" fmla="*/ 146213 w 148256"/>
                  <a:gd name="connsiteY1" fmla="*/ 74292 h 148256"/>
                  <a:gd name="connsiteX2" fmla="*/ 74292 w 148256"/>
                  <a:gd name="connsiteY2" fmla="*/ 2371 h 148256"/>
                  <a:gd name="connsiteX3" fmla="*/ 2371 w 148256"/>
                  <a:gd name="connsiteY3" fmla="*/ 74292 h 148256"/>
                  <a:gd name="connsiteX4" fmla="*/ 74292 w 148256"/>
                  <a:gd name="connsiteY4" fmla="*/ 146213 h 148256"/>
                  <a:gd name="connsiteX5" fmla="*/ 74292 w 148256"/>
                  <a:gd name="connsiteY5" fmla="*/ 43663 h 148256"/>
                  <a:gd name="connsiteX6" fmla="*/ 104921 w 148256"/>
                  <a:gd name="connsiteY6" fmla="*/ 74293 h 148256"/>
                  <a:gd name="connsiteX7" fmla="*/ 74292 w 148256"/>
                  <a:gd name="connsiteY7" fmla="*/ 104922 h 148256"/>
                  <a:gd name="connsiteX8" fmla="*/ 43663 w 148256"/>
                  <a:gd name="connsiteY8" fmla="*/ 74293 h 148256"/>
                  <a:gd name="connsiteX9" fmla="*/ 74292 w 148256"/>
                  <a:gd name="connsiteY9" fmla="*/ 43663 h 1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256" h="148256">
                    <a:moveTo>
                      <a:pt x="74292" y="146213"/>
                    </a:moveTo>
                    <a:cubicBezTo>
                      <a:pt x="113952" y="146213"/>
                      <a:pt x="146213" y="113953"/>
                      <a:pt x="146213" y="74292"/>
                    </a:cubicBezTo>
                    <a:cubicBezTo>
                      <a:pt x="146213" y="34631"/>
                      <a:pt x="113953" y="2371"/>
                      <a:pt x="74292" y="2371"/>
                    </a:cubicBezTo>
                    <a:cubicBezTo>
                      <a:pt x="34631" y="2371"/>
                      <a:pt x="2371" y="34631"/>
                      <a:pt x="2371" y="74292"/>
                    </a:cubicBezTo>
                    <a:cubicBezTo>
                      <a:pt x="2371" y="113953"/>
                      <a:pt x="34631" y="146213"/>
                      <a:pt x="74292" y="146213"/>
                    </a:cubicBezTo>
                    <a:close/>
                    <a:moveTo>
                      <a:pt x="74292" y="43663"/>
                    </a:moveTo>
                    <a:cubicBezTo>
                      <a:pt x="91194" y="43663"/>
                      <a:pt x="104921" y="57412"/>
                      <a:pt x="104921" y="74293"/>
                    </a:cubicBezTo>
                    <a:cubicBezTo>
                      <a:pt x="104921" y="91173"/>
                      <a:pt x="91172" y="104922"/>
                      <a:pt x="74292" y="104922"/>
                    </a:cubicBezTo>
                    <a:cubicBezTo>
                      <a:pt x="57412" y="104922"/>
                      <a:pt x="43663" y="91173"/>
                      <a:pt x="43663" y="74293"/>
                    </a:cubicBezTo>
                    <a:cubicBezTo>
                      <a:pt x="43663" y="57412"/>
                      <a:pt x="57390" y="43663"/>
                      <a:pt x="74292" y="43663"/>
                    </a:cubicBezTo>
                    <a:close/>
                  </a:path>
                </a:pathLst>
              </a:custGeom>
              <a:solidFill>
                <a:srgbClr val="000000"/>
              </a:solidFill>
              <a:ln w="548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AB24A3F-A68C-4D40-A1D2-07781D897C81}"/>
                  </a:ext>
                </a:extLst>
              </p:cNvPr>
              <p:cNvSpPr/>
              <p:nvPr/>
            </p:nvSpPr>
            <p:spPr>
              <a:xfrm>
                <a:off x="8512588" y="4714537"/>
                <a:ext cx="148256" cy="148256"/>
              </a:xfrm>
              <a:custGeom>
                <a:avLst/>
                <a:gdLst>
                  <a:gd name="connsiteX0" fmla="*/ 74292 w 148256"/>
                  <a:gd name="connsiteY0" fmla="*/ 146213 h 148256"/>
                  <a:gd name="connsiteX1" fmla="*/ 146213 w 148256"/>
                  <a:gd name="connsiteY1" fmla="*/ 74292 h 148256"/>
                  <a:gd name="connsiteX2" fmla="*/ 74292 w 148256"/>
                  <a:gd name="connsiteY2" fmla="*/ 2371 h 148256"/>
                  <a:gd name="connsiteX3" fmla="*/ 2371 w 148256"/>
                  <a:gd name="connsiteY3" fmla="*/ 74292 h 148256"/>
                  <a:gd name="connsiteX4" fmla="*/ 74292 w 148256"/>
                  <a:gd name="connsiteY4" fmla="*/ 146213 h 148256"/>
                  <a:gd name="connsiteX5" fmla="*/ 74292 w 148256"/>
                  <a:gd name="connsiteY5" fmla="*/ 43663 h 148256"/>
                  <a:gd name="connsiteX6" fmla="*/ 104921 w 148256"/>
                  <a:gd name="connsiteY6" fmla="*/ 74293 h 148256"/>
                  <a:gd name="connsiteX7" fmla="*/ 74292 w 148256"/>
                  <a:gd name="connsiteY7" fmla="*/ 104922 h 148256"/>
                  <a:gd name="connsiteX8" fmla="*/ 43663 w 148256"/>
                  <a:gd name="connsiteY8" fmla="*/ 74293 h 148256"/>
                  <a:gd name="connsiteX9" fmla="*/ 74292 w 148256"/>
                  <a:gd name="connsiteY9" fmla="*/ 43663 h 1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256" h="148256">
                    <a:moveTo>
                      <a:pt x="74292" y="146213"/>
                    </a:moveTo>
                    <a:cubicBezTo>
                      <a:pt x="113952" y="146213"/>
                      <a:pt x="146213" y="113953"/>
                      <a:pt x="146213" y="74292"/>
                    </a:cubicBezTo>
                    <a:cubicBezTo>
                      <a:pt x="146213" y="34631"/>
                      <a:pt x="113954" y="2371"/>
                      <a:pt x="74292" y="2371"/>
                    </a:cubicBezTo>
                    <a:cubicBezTo>
                      <a:pt x="34632" y="2371"/>
                      <a:pt x="2371" y="34631"/>
                      <a:pt x="2371" y="74292"/>
                    </a:cubicBezTo>
                    <a:cubicBezTo>
                      <a:pt x="2371" y="113953"/>
                      <a:pt x="34652" y="146213"/>
                      <a:pt x="74292" y="146213"/>
                    </a:cubicBezTo>
                    <a:close/>
                    <a:moveTo>
                      <a:pt x="74292" y="43663"/>
                    </a:moveTo>
                    <a:cubicBezTo>
                      <a:pt x="91194" y="43663"/>
                      <a:pt x="104921" y="57412"/>
                      <a:pt x="104921" y="74293"/>
                    </a:cubicBezTo>
                    <a:cubicBezTo>
                      <a:pt x="104921" y="91173"/>
                      <a:pt x="91173" y="104922"/>
                      <a:pt x="74292" y="104922"/>
                    </a:cubicBezTo>
                    <a:cubicBezTo>
                      <a:pt x="57412" y="104922"/>
                      <a:pt x="43663" y="91173"/>
                      <a:pt x="43663" y="74293"/>
                    </a:cubicBezTo>
                    <a:cubicBezTo>
                      <a:pt x="43663" y="57412"/>
                      <a:pt x="57412" y="43663"/>
                      <a:pt x="74292" y="43663"/>
                    </a:cubicBezTo>
                    <a:close/>
                  </a:path>
                </a:pathLst>
              </a:custGeom>
              <a:solidFill>
                <a:srgbClr val="000000"/>
              </a:solidFill>
              <a:ln w="548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C375012-94A1-481D-9C94-B8D852990C7A}"/>
                  </a:ext>
                </a:extLst>
              </p:cNvPr>
              <p:cNvSpPr/>
              <p:nvPr/>
            </p:nvSpPr>
            <p:spPr>
              <a:xfrm>
                <a:off x="8214966" y="4775772"/>
                <a:ext cx="302004" cy="406332"/>
              </a:xfrm>
              <a:custGeom>
                <a:avLst/>
                <a:gdLst>
                  <a:gd name="connsiteX0" fmla="*/ 2371 w 302003"/>
                  <a:gd name="connsiteY0" fmla="*/ 152901 h 406332"/>
                  <a:gd name="connsiteX1" fmla="*/ 53742 w 302003"/>
                  <a:gd name="connsiteY1" fmla="*/ 235332 h 406332"/>
                  <a:gd name="connsiteX2" fmla="*/ 53742 w 302003"/>
                  <a:gd name="connsiteY2" fmla="*/ 337667 h 406332"/>
                  <a:gd name="connsiteX3" fmla="*/ 124202 w 302003"/>
                  <a:gd name="connsiteY3" fmla="*/ 408127 h 406332"/>
                  <a:gd name="connsiteX4" fmla="*/ 181385 w 302003"/>
                  <a:gd name="connsiteY4" fmla="*/ 408127 h 406332"/>
                  <a:gd name="connsiteX5" fmla="*/ 251846 w 302003"/>
                  <a:gd name="connsiteY5" fmla="*/ 337667 h 406332"/>
                  <a:gd name="connsiteX6" fmla="*/ 251846 w 302003"/>
                  <a:gd name="connsiteY6" fmla="*/ 235332 h 406332"/>
                  <a:gd name="connsiteX7" fmla="*/ 303238 w 302003"/>
                  <a:gd name="connsiteY7" fmla="*/ 152901 h 406332"/>
                  <a:gd name="connsiteX8" fmla="*/ 225958 w 302003"/>
                  <a:gd name="connsiteY8" fmla="*/ 57731 h 406332"/>
                  <a:gd name="connsiteX9" fmla="*/ 152796 w 302003"/>
                  <a:gd name="connsiteY9" fmla="*/ 2371 h 406332"/>
                  <a:gd name="connsiteX10" fmla="*/ 79634 w 302003"/>
                  <a:gd name="connsiteY10" fmla="*/ 57731 h 406332"/>
                  <a:gd name="connsiteX11" fmla="*/ 2376 w 302003"/>
                  <a:gd name="connsiteY11" fmla="*/ 152901 h 406332"/>
                  <a:gd name="connsiteX12" fmla="*/ 210578 w 302003"/>
                  <a:gd name="connsiteY12" fmla="*/ 337661 h 406332"/>
                  <a:gd name="connsiteX13" fmla="*/ 181386 w 302003"/>
                  <a:gd name="connsiteY13" fmla="*/ 366854 h 406332"/>
                  <a:gd name="connsiteX14" fmla="*/ 124203 w 302003"/>
                  <a:gd name="connsiteY14" fmla="*/ 366854 h 406332"/>
                  <a:gd name="connsiteX15" fmla="*/ 95011 w 302003"/>
                  <a:gd name="connsiteY15" fmla="*/ 337661 h 406332"/>
                  <a:gd name="connsiteX16" fmla="*/ 95011 w 302003"/>
                  <a:gd name="connsiteY16" fmla="*/ 253584 h 406332"/>
                  <a:gd name="connsiteX17" fmla="*/ 152792 w 302003"/>
                  <a:gd name="connsiteY17" fmla="*/ 261627 h 406332"/>
                  <a:gd name="connsiteX18" fmla="*/ 210574 w 302003"/>
                  <a:gd name="connsiteY18" fmla="*/ 253584 h 406332"/>
                  <a:gd name="connsiteX19" fmla="*/ 152813 w 302003"/>
                  <a:gd name="connsiteY19" fmla="*/ 43636 h 406332"/>
                  <a:gd name="connsiteX20" fmla="*/ 187647 w 302003"/>
                  <a:gd name="connsiteY20" fmla="*/ 78470 h 406332"/>
                  <a:gd name="connsiteX21" fmla="*/ 152813 w 302003"/>
                  <a:gd name="connsiteY21" fmla="*/ 113303 h 406332"/>
                  <a:gd name="connsiteX22" fmla="*/ 117980 w 302003"/>
                  <a:gd name="connsiteY22" fmla="*/ 78470 h 406332"/>
                  <a:gd name="connsiteX23" fmla="*/ 152813 w 302003"/>
                  <a:gd name="connsiteY23" fmla="*/ 43636 h 406332"/>
                  <a:gd name="connsiteX24" fmla="*/ 80722 w 302003"/>
                  <a:gd name="connsiteY24" fmla="*/ 102730 h 406332"/>
                  <a:gd name="connsiteX25" fmla="*/ 152791 w 302003"/>
                  <a:gd name="connsiteY25" fmla="*/ 154573 h 406332"/>
                  <a:gd name="connsiteX26" fmla="*/ 224860 w 302003"/>
                  <a:gd name="connsiteY26" fmla="*/ 102708 h 406332"/>
                  <a:gd name="connsiteX27" fmla="*/ 261946 w 302003"/>
                  <a:gd name="connsiteY27" fmla="*/ 152878 h 406332"/>
                  <a:gd name="connsiteX28" fmla="*/ 152791 w 302003"/>
                  <a:gd name="connsiteY28" fmla="*/ 220335 h 406332"/>
                  <a:gd name="connsiteX29" fmla="*/ 43635 w 302003"/>
                  <a:gd name="connsiteY29" fmla="*/ 152878 h 406332"/>
                  <a:gd name="connsiteX30" fmla="*/ 80721 w 302003"/>
                  <a:gd name="connsiteY30" fmla="*/ 102730 h 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2003" h="406332">
                    <a:moveTo>
                      <a:pt x="2371" y="152901"/>
                    </a:moveTo>
                    <a:cubicBezTo>
                      <a:pt x="2371" y="186211"/>
                      <a:pt x="22105" y="215531"/>
                      <a:pt x="53742" y="235332"/>
                    </a:cubicBezTo>
                    <a:lnTo>
                      <a:pt x="53742" y="337667"/>
                    </a:lnTo>
                    <a:cubicBezTo>
                      <a:pt x="53742" y="376533"/>
                      <a:pt x="85358" y="408127"/>
                      <a:pt x="124202" y="408127"/>
                    </a:cubicBezTo>
                    <a:lnTo>
                      <a:pt x="181385" y="408127"/>
                    </a:lnTo>
                    <a:cubicBezTo>
                      <a:pt x="220251" y="408127"/>
                      <a:pt x="251846" y="376511"/>
                      <a:pt x="251846" y="337667"/>
                    </a:cubicBezTo>
                    <a:lnTo>
                      <a:pt x="251846" y="235332"/>
                    </a:lnTo>
                    <a:cubicBezTo>
                      <a:pt x="283483" y="215534"/>
                      <a:pt x="303238" y="186192"/>
                      <a:pt x="303238" y="152901"/>
                    </a:cubicBezTo>
                    <a:cubicBezTo>
                      <a:pt x="303238" y="112984"/>
                      <a:pt x="273274" y="76604"/>
                      <a:pt x="225958" y="57731"/>
                    </a:cubicBezTo>
                    <a:cubicBezTo>
                      <a:pt x="216907" y="25815"/>
                      <a:pt x="187564" y="2371"/>
                      <a:pt x="152796" y="2371"/>
                    </a:cubicBezTo>
                    <a:cubicBezTo>
                      <a:pt x="118028" y="2371"/>
                      <a:pt x="88683" y="25836"/>
                      <a:pt x="79634" y="57731"/>
                    </a:cubicBezTo>
                    <a:cubicBezTo>
                      <a:pt x="32339" y="76607"/>
                      <a:pt x="2376" y="113004"/>
                      <a:pt x="2376" y="152901"/>
                    </a:cubicBezTo>
                    <a:close/>
                    <a:moveTo>
                      <a:pt x="210578" y="337661"/>
                    </a:moveTo>
                    <a:cubicBezTo>
                      <a:pt x="210578" y="353770"/>
                      <a:pt x="197473" y="366854"/>
                      <a:pt x="181386" y="366854"/>
                    </a:cubicBezTo>
                    <a:lnTo>
                      <a:pt x="124203" y="366854"/>
                    </a:lnTo>
                    <a:cubicBezTo>
                      <a:pt x="108095" y="366854"/>
                      <a:pt x="95011" y="353748"/>
                      <a:pt x="95011" y="337661"/>
                    </a:cubicBezTo>
                    <a:lnTo>
                      <a:pt x="95011" y="253584"/>
                    </a:lnTo>
                    <a:cubicBezTo>
                      <a:pt x="112728" y="258774"/>
                      <a:pt x="132203" y="261627"/>
                      <a:pt x="152792" y="261627"/>
                    </a:cubicBezTo>
                    <a:cubicBezTo>
                      <a:pt x="173381" y="261627"/>
                      <a:pt x="192859" y="258753"/>
                      <a:pt x="210574" y="253584"/>
                    </a:cubicBezTo>
                    <a:close/>
                    <a:moveTo>
                      <a:pt x="152813" y="43636"/>
                    </a:moveTo>
                    <a:cubicBezTo>
                      <a:pt x="172032" y="43636"/>
                      <a:pt x="187647" y="59273"/>
                      <a:pt x="187647" y="78470"/>
                    </a:cubicBezTo>
                    <a:cubicBezTo>
                      <a:pt x="187647" y="97688"/>
                      <a:pt x="172032" y="113303"/>
                      <a:pt x="152813" y="113303"/>
                    </a:cubicBezTo>
                    <a:cubicBezTo>
                      <a:pt x="133595" y="113303"/>
                      <a:pt x="117980" y="97667"/>
                      <a:pt x="117980" y="78470"/>
                    </a:cubicBezTo>
                    <a:cubicBezTo>
                      <a:pt x="117958" y="59273"/>
                      <a:pt x="133595" y="43636"/>
                      <a:pt x="152813" y="43636"/>
                    </a:cubicBezTo>
                    <a:close/>
                    <a:moveTo>
                      <a:pt x="80722" y="102730"/>
                    </a:moveTo>
                    <a:cubicBezTo>
                      <a:pt x="90889" y="132823"/>
                      <a:pt x="119330" y="154573"/>
                      <a:pt x="152791" y="154573"/>
                    </a:cubicBezTo>
                    <a:cubicBezTo>
                      <a:pt x="186273" y="154573"/>
                      <a:pt x="214713" y="132823"/>
                      <a:pt x="224860" y="102708"/>
                    </a:cubicBezTo>
                    <a:cubicBezTo>
                      <a:pt x="247939" y="115492"/>
                      <a:pt x="261946" y="133810"/>
                      <a:pt x="261946" y="152878"/>
                    </a:cubicBezTo>
                    <a:cubicBezTo>
                      <a:pt x="261946" y="189449"/>
                      <a:pt x="211969" y="220335"/>
                      <a:pt x="152791" y="220335"/>
                    </a:cubicBezTo>
                    <a:cubicBezTo>
                      <a:pt x="93614" y="220335"/>
                      <a:pt x="43635" y="189448"/>
                      <a:pt x="43635" y="152878"/>
                    </a:cubicBezTo>
                    <a:cubicBezTo>
                      <a:pt x="43635" y="133853"/>
                      <a:pt x="57642" y="115513"/>
                      <a:pt x="80721" y="102730"/>
                    </a:cubicBezTo>
                    <a:close/>
                  </a:path>
                </a:pathLst>
              </a:custGeom>
              <a:solidFill>
                <a:srgbClr val="000000"/>
              </a:solidFill>
              <a:ln w="548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47F4FFB-E141-467D-9A6C-CF3A05445088}"/>
                  </a:ext>
                </a:extLst>
              </p:cNvPr>
              <p:cNvSpPr/>
              <p:nvPr/>
            </p:nvSpPr>
            <p:spPr>
              <a:xfrm>
                <a:off x="9055450" y="5280520"/>
                <a:ext cx="1279398" cy="543607"/>
              </a:xfrm>
              <a:custGeom>
                <a:avLst/>
                <a:gdLst>
                  <a:gd name="connsiteX0" fmla="*/ 1218094 w 1279398"/>
                  <a:gd name="connsiteY0" fmla="*/ 413816 h 543606"/>
                  <a:gd name="connsiteX1" fmla="*/ 1218094 w 1279398"/>
                  <a:gd name="connsiteY1" fmla="*/ 373513 h 543606"/>
                  <a:gd name="connsiteX2" fmla="*/ 1059607 w 1279398"/>
                  <a:gd name="connsiteY2" fmla="*/ 215027 h 543606"/>
                  <a:gd name="connsiteX3" fmla="*/ 1015959 w 1279398"/>
                  <a:gd name="connsiteY3" fmla="*/ 215027 h 543606"/>
                  <a:gd name="connsiteX4" fmla="*/ 640321 w 1279398"/>
                  <a:gd name="connsiteY4" fmla="*/ 4118 h 543606"/>
                  <a:gd name="connsiteX5" fmla="*/ 264705 w 1279398"/>
                  <a:gd name="connsiteY5" fmla="*/ 215027 h 543606"/>
                  <a:gd name="connsiteX6" fmla="*/ 221056 w 1279398"/>
                  <a:gd name="connsiteY6" fmla="*/ 215027 h 543606"/>
                  <a:gd name="connsiteX7" fmla="*/ 62570 w 1279398"/>
                  <a:gd name="connsiteY7" fmla="*/ 373513 h 543606"/>
                  <a:gd name="connsiteX8" fmla="*/ 62570 w 1279398"/>
                  <a:gd name="connsiteY8" fmla="*/ 413816 h 543606"/>
                  <a:gd name="connsiteX9" fmla="*/ 4118 w 1279398"/>
                  <a:gd name="connsiteY9" fmla="*/ 490069 h 543606"/>
                  <a:gd name="connsiteX10" fmla="*/ 4118 w 1279398"/>
                  <a:gd name="connsiteY10" fmla="*/ 524173 h 543606"/>
                  <a:gd name="connsiteX11" fmla="*/ 24752 w 1279398"/>
                  <a:gd name="connsiteY11" fmla="*/ 544807 h 543606"/>
                  <a:gd name="connsiteX12" fmla="*/ 1255885 w 1279398"/>
                  <a:gd name="connsiteY12" fmla="*/ 544807 h 543606"/>
                  <a:gd name="connsiteX13" fmla="*/ 1276519 w 1279398"/>
                  <a:gd name="connsiteY13" fmla="*/ 524173 h 543606"/>
                  <a:gd name="connsiteX14" fmla="*/ 1276519 w 1279398"/>
                  <a:gd name="connsiteY14" fmla="*/ 490069 h 543606"/>
                  <a:gd name="connsiteX15" fmla="*/ 1218067 w 1279398"/>
                  <a:gd name="connsiteY15" fmla="*/ 413816 h 543606"/>
                  <a:gd name="connsiteX16" fmla="*/ 640333 w 1279398"/>
                  <a:gd name="connsiteY16" fmla="*/ 45382 h 543606"/>
                  <a:gd name="connsiteX17" fmla="*/ 966618 w 1279398"/>
                  <a:gd name="connsiteY17" fmla="*/ 215004 h 543606"/>
                  <a:gd name="connsiteX18" fmla="*/ 314070 w 1279398"/>
                  <a:gd name="connsiteY18" fmla="*/ 215025 h 543606"/>
                  <a:gd name="connsiteX19" fmla="*/ 640333 w 1279398"/>
                  <a:gd name="connsiteY19" fmla="*/ 45381 h 543606"/>
                  <a:gd name="connsiteX20" fmla="*/ 103848 w 1279398"/>
                  <a:gd name="connsiteY20" fmla="*/ 373512 h 543606"/>
                  <a:gd name="connsiteX21" fmla="*/ 221069 w 1279398"/>
                  <a:gd name="connsiteY21" fmla="*/ 256290 h 543606"/>
                  <a:gd name="connsiteX22" fmla="*/ 1059596 w 1279398"/>
                  <a:gd name="connsiteY22" fmla="*/ 256290 h 543606"/>
                  <a:gd name="connsiteX23" fmla="*/ 1176818 w 1279398"/>
                  <a:gd name="connsiteY23" fmla="*/ 373512 h 543606"/>
                  <a:gd name="connsiteX24" fmla="*/ 1176818 w 1279398"/>
                  <a:gd name="connsiteY24" fmla="*/ 410983 h 543606"/>
                  <a:gd name="connsiteX25" fmla="*/ 103826 w 1279398"/>
                  <a:gd name="connsiteY25" fmla="*/ 410983 h 543606"/>
                  <a:gd name="connsiteX26" fmla="*/ 1235264 w 1279398"/>
                  <a:gd name="connsiteY26" fmla="*/ 503538 h 543606"/>
                  <a:gd name="connsiteX27" fmla="*/ 45369 w 1279398"/>
                  <a:gd name="connsiteY27" fmla="*/ 503538 h 543606"/>
                  <a:gd name="connsiteX28" fmla="*/ 83183 w 1279398"/>
                  <a:gd name="connsiteY28" fmla="*/ 452275 h 543606"/>
                  <a:gd name="connsiteX29" fmla="*/ 1197413 w 1279398"/>
                  <a:gd name="connsiteY29" fmla="*/ 452275 h 543606"/>
                  <a:gd name="connsiteX30" fmla="*/ 1235227 w 1279398"/>
                  <a:gd name="connsiteY30" fmla="*/ 503538 h 54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9398" h="543606">
                    <a:moveTo>
                      <a:pt x="1218094" y="413816"/>
                    </a:moveTo>
                    <a:lnTo>
                      <a:pt x="1218094" y="373513"/>
                    </a:lnTo>
                    <a:cubicBezTo>
                      <a:pt x="1218094" y="286129"/>
                      <a:pt x="1146991" y="215027"/>
                      <a:pt x="1059607" y="215027"/>
                    </a:cubicBezTo>
                    <a:lnTo>
                      <a:pt x="1015959" y="215027"/>
                    </a:lnTo>
                    <a:cubicBezTo>
                      <a:pt x="936273" y="84638"/>
                      <a:pt x="793486" y="4118"/>
                      <a:pt x="640321" y="4118"/>
                    </a:cubicBezTo>
                    <a:cubicBezTo>
                      <a:pt x="487155" y="4118"/>
                      <a:pt x="344368" y="84638"/>
                      <a:pt x="264705" y="215027"/>
                    </a:cubicBezTo>
                    <a:lnTo>
                      <a:pt x="221056" y="215027"/>
                    </a:lnTo>
                    <a:cubicBezTo>
                      <a:pt x="133672" y="215027"/>
                      <a:pt x="62570" y="286129"/>
                      <a:pt x="62570" y="373513"/>
                    </a:cubicBezTo>
                    <a:lnTo>
                      <a:pt x="62570" y="413816"/>
                    </a:lnTo>
                    <a:cubicBezTo>
                      <a:pt x="28959" y="422932"/>
                      <a:pt x="4118" y="453625"/>
                      <a:pt x="4118" y="490069"/>
                    </a:cubicBezTo>
                    <a:lnTo>
                      <a:pt x="4118" y="524173"/>
                    </a:lnTo>
                    <a:cubicBezTo>
                      <a:pt x="4118" y="535562"/>
                      <a:pt x="13363" y="544807"/>
                      <a:pt x="24752" y="544807"/>
                    </a:cubicBezTo>
                    <a:lnTo>
                      <a:pt x="1255885" y="544807"/>
                    </a:lnTo>
                    <a:cubicBezTo>
                      <a:pt x="1267274" y="544807"/>
                      <a:pt x="1276519" y="535562"/>
                      <a:pt x="1276519" y="524173"/>
                    </a:cubicBezTo>
                    <a:lnTo>
                      <a:pt x="1276519" y="490069"/>
                    </a:lnTo>
                    <a:cubicBezTo>
                      <a:pt x="1276519" y="453605"/>
                      <a:pt x="1251681" y="422931"/>
                      <a:pt x="1218067" y="413816"/>
                    </a:cubicBezTo>
                    <a:close/>
                    <a:moveTo>
                      <a:pt x="640333" y="45382"/>
                    </a:moveTo>
                    <a:cubicBezTo>
                      <a:pt x="770507" y="45382"/>
                      <a:pt x="892402" y="109561"/>
                      <a:pt x="966618" y="215004"/>
                    </a:cubicBezTo>
                    <a:lnTo>
                      <a:pt x="314070" y="215025"/>
                    </a:lnTo>
                    <a:cubicBezTo>
                      <a:pt x="388286" y="109582"/>
                      <a:pt x="510180" y="45381"/>
                      <a:pt x="640333" y="45381"/>
                    </a:cubicBezTo>
                    <a:close/>
                    <a:moveTo>
                      <a:pt x="103848" y="373512"/>
                    </a:moveTo>
                    <a:cubicBezTo>
                      <a:pt x="103848" y="308883"/>
                      <a:pt x="156419" y="256290"/>
                      <a:pt x="221069" y="256290"/>
                    </a:cubicBezTo>
                    <a:lnTo>
                      <a:pt x="1059596" y="256290"/>
                    </a:lnTo>
                    <a:cubicBezTo>
                      <a:pt x="1124225" y="256290"/>
                      <a:pt x="1176818" y="308862"/>
                      <a:pt x="1176818" y="373512"/>
                    </a:cubicBezTo>
                    <a:lnTo>
                      <a:pt x="1176818" y="410983"/>
                    </a:lnTo>
                    <a:lnTo>
                      <a:pt x="103826" y="410983"/>
                    </a:lnTo>
                    <a:close/>
                    <a:moveTo>
                      <a:pt x="1235264" y="503538"/>
                    </a:moveTo>
                    <a:lnTo>
                      <a:pt x="45369" y="503538"/>
                    </a:lnTo>
                    <a:cubicBezTo>
                      <a:pt x="49830" y="477542"/>
                      <a:pt x="60597" y="458431"/>
                      <a:pt x="83183" y="452275"/>
                    </a:cubicBezTo>
                    <a:lnTo>
                      <a:pt x="1197413" y="452275"/>
                    </a:lnTo>
                    <a:cubicBezTo>
                      <a:pt x="1222037" y="462034"/>
                      <a:pt x="1236751" y="477842"/>
                      <a:pt x="1235227" y="503538"/>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21F7D3-D095-48D2-AF2A-0B7350025AE5}"/>
                  </a:ext>
                </a:extLst>
              </p:cNvPr>
              <p:cNvSpPr/>
              <p:nvPr/>
            </p:nvSpPr>
            <p:spPr>
              <a:xfrm>
                <a:off x="8859191" y="3220870"/>
                <a:ext cx="1383727" cy="1416673"/>
              </a:xfrm>
              <a:custGeom>
                <a:avLst/>
                <a:gdLst>
                  <a:gd name="connsiteX0" fmla="*/ 1169235 w 1383726"/>
                  <a:gd name="connsiteY0" fmla="*/ 546132 h 1416672"/>
                  <a:gd name="connsiteX1" fmla="*/ 1218718 w 1383726"/>
                  <a:gd name="connsiteY1" fmla="*/ 436592 h 1416672"/>
                  <a:gd name="connsiteX2" fmla="*/ 1176249 w 1383726"/>
                  <a:gd name="connsiteY2" fmla="*/ 324153 h 1416672"/>
                  <a:gd name="connsiteX3" fmla="*/ 922247 w 1383726"/>
                  <a:gd name="connsiteY3" fmla="*/ 53596 h 1416672"/>
                  <a:gd name="connsiteX4" fmla="*/ 700269 w 1383726"/>
                  <a:gd name="connsiteY4" fmla="*/ 46604 h 1416672"/>
                  <a:gd name="connsiteX5" fmla="*/ 53596 w 1383726"/>
                  <a:gd name="connsiteY5" fmla="*/ 653741 h 1416672"/>
                  <a:gd name="connsiteX6" fmla="*/ 46604 w 1383726"/>
                  <a:gd name="connsiteY6" fmla="*/ 875720 h 1416672"/>
                  <a:gd name="connsiteX7" fmla="*/ 300606 w 1383726"/>
                  <a:gd name="connsiteY7" fmla="*/ 1146260 h 1416672"/>
                  <a:gd name="connsiteX8" fmla="*/ 410145 w 1383726"/>
                  <a:gd name="connsiteY8" fmla="*/ 1195743 h 1416672"/>
                  <a:gd name="connsiteX9" fmla="*/ 415229 w 1383726"/>
                  <a:gd name="connsiteY9" fmla="*/ 1195829 h 1416672"/>
                  <a:gd name="connsiteX10" fmla="*/ 522605 w 1383726"/>
                  <a:gd name="connsiteY10" fmla="*/ 1153274 h 1416672"/>
                  <a:gd name="connsiteX11" fmla="*/ 776903 w 1383726"/>
                  <a:gd name="connsiteY11" fmla="*/ 914526 h 1416672"/>
                  <a:gd name="connsiteX12" fmla="*/ 1219827 w 1383726"/>
                  <a:gd name="connsiteY12" fmla="*/ 1386300 h 1416672"/>
                  <a:gd name="connsiteX13" fmla="*/ 1285889 w 1383726"/>
                  <a:gd name="connsiteY13" fmla="*/ 1416136 h 1416672"/>
                  <a:gd name="connsiteX14" fmla="*/ 1288957 w 1383726"/>
                  <a:gd name="connsiteY14" fmla="*/ 1416179 h 1416672"/>
                  <a:gd name="connsiteX15" fmla="*/ 1353712 w 1383726"/>
                  <a:gd name="connsiteY15" fmla="*/ 1390526 h 1416672"/>
                  <a:gd name="connsiteX16" fmla="*/ 1383547 w 1383726"/>
                  <a:gd name="connsiteY16" fmla="*/ 1324464 h 1416672"/>
                  <a:gd name="connsiteX17" fmla="*/ 1357937 w 1383726"/>
                  <a:gd name="connsiteY17" fmla="*/ 1256639 h 1416672"/>
                  <a:gd name="connsiteX18" fmla="*/ 915012 w 1383726"/>
                  <a:gd name="connsiteY18" fmla="*/ 784865 h 1416672"/>
                  <a:gd name="connsiteX19" fmla="*/ 494284 w 1383726"/>
                  <a:gd name="connsiteY19" fmla="*/ 1123178 h 1416672"/>
                  <a:gd name="connsiteX20" fmla="*/ 411403 w 1383726"/>
                  <a:gd name="connsiteY20" fmla="*/ 1154494 h 1416672"/>
                  <a:gd name="connsiteX21" fmla="*/ 330647 w 1383726"/>
                  <a:gd name="connsiteY21" fmla="*/ 1118031 h 1416672"/>
                  <a:gd name="connsiteX22" fmla="*/ 76646 w 1383726"/>
                  <a:gd name="connsiteY22" fmla="*/ 847490 h 1416672"/>
                  <a:gd name="connsiteX23" fmla="*/ 81815 w 1383726"/>
                  <a:gd name="connsiteY23" fmla="*/ 683854 h 1416672"/>
                  <a:gd name="connsiteX24" fmla="*/ 728487 w 1383726"/>
                  <a:gd name="connsiteY24" fmla="*/ 76716 h 1416672"/>
                  <a:gd name="connsiteX25" fmla="*/ 807678 w 1383726"/>
                  <a:gd name="connsiteY25" fmla="*/ 45400 h 1416672"/>
                  <a:gd name="connsiteX26" fmla="*/ 892124 w 1383726"/>
                  <a:gd name="connsiteY26" fmla="*/ 81864 h 1416672"/>
                  <a:gd name="connsiteX27" fmla="*/ 1146126 w 1383726"/>
                  <a:gd name="connsiteY27" fmla="*/ 352421 h 1416672"/>
                  <a:gd name="connsiteX28" fmla="*/ 1177442 w 1383726"/>
                  <a:gd name="connsiteY28" fmla="*/ 435302 h 1416672"/>
                  <a:gd name="connsiteX29" fmla="*/ 1140978 w 1383726"/>
                  <a:gd name="connsiteY29" fmla="*/ 516057 h 1416672"/>
                  <a:gd name="connsiteX30" fmla="*/ 1327760 w 1383726"/>
                  <a:gd name="connsiteY30" fmla="*/ 1284904 h 1416672"/>
                  <a:gd name="connsiteX31" fmla="*/ 1342216 w 1383726"/>
                  <a:gd name="connsiteY31" fmla="*/ 1323170 h 1416672"/>
                  <a:gd name="connsiteX32" fmla="*/ 1325379 w 1383726"/>
                  <a:gd name="connsiteY32" fmla="*/ 1360449 h 1416672"/>
                  <a:gd name="connsiteX33" fmla="*/ 1287135 w 1383726"/>
                  <a:gd name="connsiteY33" fmla="*/ 1374905 h 1416672"/>
                  <a:gd name="connsiteX34" fmla="*/ 1249856 w 1383726"/>
                  <a:gd name="connsiteY34" fmla="*/ 1358068 h 1416672"/>
                  <a:gd name="connsiteX35" fmla="*/ 806932 w 1383726"/>
                  <a:gd name="connsiteY35" fmla="*/ 886294 h 1416672"/>
                  <a:gd name="connsiteX36" fmla="*/ 884855 w 1383726"/>
                  <a:gd name="connsiteY36" fmla="*/ 813154 h 141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83726" h="1416672">
                    <a:moveTo>
                      <a:pt x="1169235" y="546132"/>
                    </a:moveTo>
                    <a:cubicBezTo>
                      <a:pt x="1199822" y="517432"/>
                      <a:pt x="1217388" y="478527"/>
                      <a:pt x="1218718" y="436592"/>
                    </a:cubicBezTo>
                    <a:cubicBezTo>
                      <a:pt x="1220048" y="394659"/>
                      <a:pt x="1204948" y="354721"/>
                      <a:pt x="1176249" y="324153"/>
                    </a:cubicBezTo>
                    <a:lnTo>
                      <a:pt x="922247" y="53596"/>
                    </a:lnTo>
                    <a:cubicBezTo>
                      <a:pt x="862983" y="-9528"/>
                      <a:pt x="763393" y="-12680"/>
                      <a:pt x="700269" y="46604"/>
                    </a:cubicBezTo>
                    <a:lnTo>
                      <a:pt x="53596" y="653741"/>
                    </a:lnTo>
                    <a:cubicBezTo>
                      <a:pt x="-9528" y="713006"/>
                      <a:pt x="-12680" y="812596"/>
                      <a:pt x="46604" y="875720"/>
                    </a:cubicBezTo>
                    <a:lnTo>
                      <a:pt x="300606" y="1146260"/>
                    </a:lnTo>
                    <a:cubicBezTo>
                      <a:pt x="329305" y="1176847"/>
                      <a:pt x="368211" y="1194414"/>
                      <a:pt x="410145" y="1195743"/>
                    </a:cubicBezTo>
                    <a:cubicBezTo>
                      <a:pt x="411840" y="1195786"/>
                      <a:pt x="413534" y="1195829"/>
                      <a:pt x="415229" y="1195829"/>
                    </a:cubicBezTo>
                    <a:cubicBezTo>
                      <a:pt x="455296" y="1195829"/>
                      <a:pt x="493239" y="1180815"/>
                      <a:pt x="522605" y="1153274"/>
                    </a:cubicBezTo>
                    <a:lnTo>
                      <a:pt x="776903" y="914526"/>
                    </a:lnTo>
                    <a:lnTo>
                      <a:pt x="1219827" y="1386300"/>
                    </a:lnTo>
                    <a:cubicBezTo>
                      <a:pt x="1237136" y="1404747"/>
                      <a:pt x="1260602" y="1415343"/>
                      <a:pt x="1285889" y="1416136"/>
                    </a:cubicBezTo>
                    <a:cubicBezTo>
                      <a:pt x="1286919" y="1416158"/>
                      <a:pt x="1287927" y="1416179"/>
                      <a:pt x="1288957" y="1416179"/>
                    </a:cubicBezTo>
                    <a:cubicBezTo>
                      <a:pt x="1313108" y="1416179"/>
                      <a:pt x="1336016" y="1407128"/>
                      <a:pt x="1353712" y="1390526"/>
                    </a:cubicBezTo>
                    <a:cubicBezTo>
                      <a:pt x="1372158" y="1373216"/>
                      <a:pt x="1382754" y="1349751"/>
                      <a:pt x="1383547" y="1324464"/>
                    </a:cubicBezTo>
                    <a:cubicBezTo>
                      <a:pt x="1384341" y="1299175"/>
                      <a:pt x="1375247" y="1275088"/>
                      <a:pt x="1357937" y="1256639"/>
                    </a:cubicBezTo>
                    <a:lnTo>
                      <a:pt x="915012" y="784865"/>
                    </a:lnTo>
                    <a:close/>
                    <a:moveTo>
                      <a:pt x="494284" y="1123178"/>
                    </a:moveTo>
                    <a:cubicBezTo>
                      <a:pt x="471741" y="1144349"/>
                      <a:pt x="442163" y="1155481"/>
                      <a:pt x="411403" y="1154494"/>
                    </a:cubicBezTo>
                    <a:cubicBezTo>
                      <a:pt x="380495" y="1153529"/>
                      <a:pt x="351815" y="1140573"/>
                      <a:pt x="330647" y="1118031"/>
                    </a:cubicBezTo>
                    <a:lnTo>
                      <a:pt x="76646" y="847490"/>
                    </a:lnTo>
                    <a:cubicBezTo>
                      <a:pt x="32954" y="800945"/>
                      <a:pt x="35270" y="727545"/>
                      <a:pt x="81815" y="683854"/>
                    </a:cubicBezTo>
                    <a:lnTo>
                      <a:pt x="728487" y="76716"/>
                    </a:lnTo>
                    <a:cubicBezTo>
                      <a:pt x="750795" y="55782"/>
                      <a:pt x="779258" y="45400"/>
                      <a:pt x="807678" y="45400"/>
                    </a:cubicBezTo>
                    <a:cubicBezTo>
                      <a:pt x="838544" y="45400"/>
                      <a:pt x="869364" y="57648"/>
                      <a:pt x="892124" y="81864"/>
                    </a:cubicBezTo>
                    <a:lnTo>
                      <a:pt x="1146126" y="352421"/>
                    </a:lnTo>
                    <a:cubicBezTo>
                      <a:pt x="1167296" y="374964"/>
                      <a:pt x="1178407" y="404392"/>
                      <a:pt x="1177442" y="435302"/>
                    </a:cubicBezTo>
                    <a:cubicBezTo>
                      <a:pt x="1176476" y="466210"/>
                      <a:pt x="1163521" y="494890"/>
                      <a:pt x="1140978" y="516057"/>
                    </a:cubicBezTo>
                    <a:close/>
                    <a:moveTo>
                      <a:pt x="1327760" y="1284904"/>
                    </a:moveTo>
                    <a:cubicBezTo>
                      <a:pt x="1337540" y="1295307"/>
                      <a:pt x="1342667" y="1308906"/>
                      <a:pt x="1342216" y="1323170"/>
                    </a:cubicBezTo>
                    <a:cubicBezTo>
                      <a:pt x="1341766" y="1337434"/>
                      <a:pt x="1335781" y="1350667"/>
                      <a:pt x="1325379" y="1360449"/>
                    </a:cubicBezTo>
                    <a:cubicBezTo>
                      <a:pt x="1314976" y="1370208"/>
                      <a:pt x="1301356" y="1375291"/>
                      <a:pt x="1287135" y="1374905"/>
                    </a:cubicBezTo>
                    <a:cubicBezTo>
                      <a:pt x="1272871" y="1374455"/>
                      <a:pt x="1259638" y="1368470"/>
                      <a:pt x="1249856" y="1358068"/>
                    </a:cubicBezTo>
                    <a:lnTo>
                      <a:pt x="806932" y="886294"/>
                    </a:lnTo>
                    <a:lnTo>
                      <a:pt x="884855" y="813154"/>
                    </a:ln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C30D715-A226-419C-A827-9859C0611F07}"/>
                  </a:ext>
                </a:extLst>
              </p:cNvPr>
              <p:cNvSpPr/>
              <p:nvPr/>
            </p:nvSpPr>
            <p:spPr>
              <a:xfrm>
                <a:off x="9193101" y="3587640"/>
                <a:ext cx="549098" cy="532625"/>
              </a:xfrm>
              <a:custGeom>
                <a:avLst/>
                <a:gdLst>
                  <a:gd name="connsiteX0" fmla="*/ 531510 w 549097"/>
                  <a:gd name="connsiteY0" fmla="*/ 235644 h 532624"/>
                  <a:gd name="connsiteX1" fmla="*/ 463987 w 549097"/>
                  <a:gd name="connsiteY1" fmla="*/ 185345 h 532624"/>
                  <a:gd name="connsiteX2" fmla="*/ 511776 w 549097"/>
                  <a:gd name="connsiteY2" fmla="*/ 79172 h 532624"/>
                  <a:gd name="connsiteX3" fmla="*/ 511969 w 549097"/>
                  <a:gd name="connsiteY3" fmla="*/ 51567 h 532624"/>
                  <a:gd name="connsiteX4" fmla="*/ 484514 w 549097"/>
                  <a:gd name="connsiteY4" fmla="*/ 48478 h 532624"/>
                  <a:gd name="connsiteX5" fmla="*/ 385611 w 549097"/>
                  <a:gd name="connsiteY5" fmla="*/ 77091 h 532624"/>
                  <a:gd name="connsiteX6" fmla="*/ 335634 w 549097"/>
                  <a:gd name="connsiteY6" fmla="*/ 18151 h 532624"/>
                  <a:gd name="connsiteX7" fmla="*/ 314077 w 549097"/>
                  <a:gd name="connsiteY7" fmla="*/ 2429 h 532624"/>
                  <a:gd name="connsiteX8" fmla="*/ 295009 w 549097"/>
                  <a:gd name="connsiteY8" fmla="*/ 21111 h 532624"/>
                  <a:gd name="connsiteX9" fmla="*/ 247263 w 549097"/>
                  <a:gd name="connsiteY9" fmla="*/ 118685 h 532624"/>
                  <a:gd name="connsiteX10" fmla="*/ 120520 w 549097"/>
                  <a:gd name="connsiteY10" fmla="*/ 83466 h 532624"/>
                  <a:gd name="connsiteX11" fmla="*/ 96068 w 549097"/>
                  <a:gd name="connsiteY11" fmla="*/ 85503 h 532624"/>
                  <a:gd name="connsiteX12" fmla="*/ 90878 w 549097"/>
                  <a:gd name="connsiteY12" fmla="*/ 109505 h 532624"/>
                  <a:gd name="connsiteX13" fmla="*/ 109774 w 549097"/>
                  <a:gd name="connsiteY13" fmla="*/ 230092 h 532624"/>
                  <a:gd name="connsiteX14" fmla="*/ 17674 w 549097"/>
                  <a:gd name="connsiteY14" fmla="*/ 294567 h 532624"/>
                  <a:gd name="connsiteX15" fmla="*/ 2403 w 549097"/>
                  <a:gd name="connsiteY15" fmla="*/ 315630 h 532624"/>
                  <a:gd name="connsiteX16" fmla="*/ 19884 w 549097"/>
                  <a:gd name="connsiteY16" fmla="*/ 334913 h 532624"/>
                  <a:gd name="connsiteX17" fmla="*/ 133025 w 549097"/>
                  <a:gd name="connsiteY17" fmla="*/ 379956 h 532624"/>
                  <a:gd name="connsiteX18" fmla="*/ 148769 w 549097"/>
                  <a:gd name="connsiteY18" fmla="*/ 512854 h 532624"/>
                  <a:gd name="connsiteX19" fmla="*/ 165242 w 549097"/>
                  <a:gd name="connsiteY19" fmla="*/ 535226 h 532624"/>
                  <a:gd name="connsiteX20" fmla="*/ 169317 w 549097"/>
                  <a:gd name="connsiteY20" fmla="*/ 535633 h 532624"/>
                  <a:gd name="connsiteX21" fmla="*/ 189072 w 549097"/>
                  <a:gd name="connsiteY21" fmla="*/ 520898 h 532624"/>
                  <a:gd name="connsiteX22" fmla="*/ 276242 w 549097"/>
                  <a:gd name="connsiteY22" fmla="*/ 411698 h 532624"/>
                  <a:gd name="connsiteX23" fmla="*/ 377029 w 549097"/>
                  <a:gd name="connsiteY23" fmla="*/ 439840 h 532624"/>
                  <a:gd name="connsiteX24" fmla="*/ 402982 w 549097"/>
                  <a:gd name="connsiteY24" fmla="*/ 442156 h 532624"/>
                  <a:gd name="connsiteX25" fmla="*/ 410511 w 549097"/>
                  <a:gd name="connsiteY25" fmla="*/ 417211 h 532624"/>
                  <a:gd name="connsiteX26" fmla="*/ 417053 w 549097"/>
                  <a:gd name="connsiteY26" fmla="*/ 315435 h 532624"/>
                  <a:gd name="connsiteX27" fmla="*/ 526763 w 549097"/>
                  <a:gd name="connsiteY27" fmla="*/ 276591 h 532624"/>
                  <a:gd name="connsiteX28" fmla="*/ 548448 w 549097"/>
                  <a:gd name="connsiteY28" fmla="*/ 258402 h 532624"/>
                  <a:gd name="connsiteX29" fmla="*/ 531503 w 549097"/>
                  <a:gd name="connsiteY29" fmla="*/ 235645 h 532624"/>
                  <a:gd name="connsiteX30" fmla="*/ 383144 w 549097"/>
                  <a:gd name="connsiteY30" fmla="*/ 291882 h 532624"/>
                  <a:gd name="connsiteX31" fmla="*/ 361030 w 549097"/>
                  <a:gd name="connsiteY31" fmla="*/ 381539 h 532624"/>
                  <a:gd name="connsiteX32" fmla="*/ 268221 w 549097"/>
                  <a:gd name="connsiteY32" fmla="*/ 371158 h 532624"/>
                  <a:gd name="connsiteX33" fmla="*/ 189865 w 549097"/>
                  <a:gd name="connsiteY33" fmla="*/ 427589 h 532624"/>
                  <a:gd name="connsiteX34" fmla="*/ 164384 w 549097"/>
                  <a:gd name="connsiteY34" fmla="*/ 353076 h 532624"/>
                  <a:gd name="connsiteX35" fmla="*/ 88498 w 549097"/>
                  <a:gd name="connsiteY35" fmla="*/ 309255 h 532624"/>
                  <a:gd name="connsiteX36" fmla="*/ 149223 w 549097"/>
                  <a:gd name="connsiteY36" fmla="*/ 242161 h 532624"/>
                  <a:gd name="connsiteX37" fmla="*/ 145684 w 549097"/>
                  <a:gd name="connsiteY37" fmla="*/ 142637 h 532624"/>
                  <a:gd name="connsiteX38" fmla="*/ 262493 w 549097"/>
                  <a:gd name="connsiteY38" fmla="*/ 157030 h 532624"/>
                  <a:gd name="connsiteX39" fmla="*/ 323647 w 549097"/>
                  <a:gd name="connsiteY39" fmla="*/ 81852 h 532624"/>
                  <a:gd name="connsiteX40" fmla="*/ 371628 w 549097"/>
                  <a:gd name="connsiteY40" fmla="*/ 115914 h 532624"/>
                  <a:gd name="connsiteX41" fmla="*/ 437306 w 549097"/>
                  <a:gd name="connsiteY41" fmla="*/ 116192 h 532624"/>
                  <a:gd name="connsiteX42" fmla="*/ 423707 w 549097"/>
                  <a:gd name="connsiteY42" fmla="*/ 194373 h 532624"/>
                  <a:gd name="connsiteX43" fmla="*/ 454808 w 549097"/>
                  <a:gd name="connsiteY43" fmla="*/ 244307 h 532624"/>
                  <a:gd name="connsiteX44" fmla="*/ 383146 w 549097"/>
                  <a:gd name="connsiteY44" fmla="*/ 291881 h 53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9097" h="532624">
                    <a:moveTo>
                      <a:pt x="531510" y="235644"/>
                    </a:moveTo>
                    <a:cubicBezTo>
                      <a:pt x="530931" y="235537"/>
                      <a:pt x="472822" y="224812"/>
                      <a:pt x="463987" y="185345"/>
                    </a:cubicBezTo>
                    <a:cubicBezTo>
                      <a:pt x="456073" y="150019"/>
                      <a:pt x="495818" y="96715"/>
                      <a:pt x="511776" y="79172"/>
                    </a:cubicBezTo>
                    <a:cubicBezTo>
                      <a:pt x="518897" y="71386"/>
                      <a:pt x="518983" y="59460"/>
                      <a:pt x="511969" y="51567"/>
                    </a:cubicBezTo>
                    <a:cubicBezTo>
                      <a:pt x="504955" y="43652"/>
                      <a:pt x="493115" y="42322"/>
                      <a:pt x="484514" y="48478"/>
                    </a:cubicBezTo>
                    <a:cubicBezTo>
                      <a:pt x="467891" y="60361"/>
                      <a:pt x="417744" y="88653"/>
                      <a:pt x="385611" y="77091"/>
                    </a:cubicBezTo>
                    <a:cubicBezTo>
                      <a:pt x="347410" y="63342"/>
                      <a:pt x="335720" y="18514"/>
                      <a:pt x="335634" y="18151"/>
                    </a:cubicBezTo>
                    <a:cubicBezTo>
                      <a:pt x="333274" y="8349"/>
                      <a:pt x="324137" y="1678"/>
                      <a:pt x="314077" y="2429"/>
                    </a:cubicBezTo>
                    <a:cubicBezTo>
                      <a:pt x="304018" y="3158"/>
                      <a:pt x="295953" y="11073"/>
                      <a:pt x="295009" y="21111"/>
                    </a:cubicBezTo>
                    <a:cubicBezTo>
                      <a:pt x="293036" y="42281"/>
                      <a:pt x="280037" y="105661"/>
                      <a:pt x="247263" y="118685"/>
                    </a:cubicBezTo>
                    <a:cubicBezTo>
                      <a:pt x="216398" y="130933"/>
                      <a:pt x="153142" y="103585"/>
                      <a:pt x="120520" y="83466"/>
                    </a:cubicBezTo>
                    <a:cubicBezTo>
                      <a:pt x="112799" y="78704"/>
                      <a:pt x="102889" y="79519"/>
                      <a:pt x="96068" y="85503"/>
                    </a:cubicBezTo>
                    <a:cubicBezTo>
                      <a:pt x="89248" y="91488"/>
                      <a:pt x="87146" y="101226"/>
                      <a:pt x="90878" y="109505"/>
                    </a:cubicBezTo>
                    <a:cubicBezTo>
                      <a:pt x="100122" y="129989"/>
                      <a:pt x="121550" y="191612"/>
                      <a:pt x="109774" y="230092"/>
                    </a:cubicBezTo>
                    <a:cubicBezTo>
                      <a:pt x="98921" y="265505"/>
                      <a:pt x="39594" y="288648"/>
                      <a:pt x="17674" y="294567"/>
                    </a:cubicBezTo>
                    <a:cubicBezTo>
                      <a:pt x="8236" y="297077"/>
                      <a:pt x="1866" y="305871"/>
                      <a:pt x="2403" y="315630"/>
                    </a:cubicBezTo>
                    <a:cubicBezTo>
                      <a:pt x="2939" y="325390"/>
                      <a:pt x="10232" y="333433"/>
                      <a:pt x="19884" y="334913"/>
                    </a:cubicBezTo>
                    <a:cubicBezTo>
                      <a:pt x="43800" y="338602"/>
                      <a:pt x="110721" y="353874"/>
                      <a:pt x="133025" y="379956"/>
                    </a:cubicBezTo>
                    <a:cubicBezTo>
                      <a:pt x="152265" y="402456"/>
                      <a:pt x="152909" y="473413"/>
                      <a:pt x="148769" y="512854"/>
                    </a:cubicBezTo>
                    <a:cubicBezTo>
                      <a:pt x="147654" y="523450"/>
                      <a:pt x="154797" y="533145"/>
                      <a:pt x="165242" y="535226"/>
                    </a:cubicBezTo>
                    <a:cubicBezTo>
                      <a:pt x="166615" y="535504"/>
                      <a:pt x="167966" y="535633"/>
                      <a:pt x="169317" y="535633"/>
                    </a:cubicBezTo>
                    <a:cubicBezTo>
                      <a:pt x="178262" y="535633"/>
                      <a:pt x="186413" y="529778"/>
                      <a:pt x="189072" y="520898"/>
                    </a:cubicBezTo>
                    <a:cubicBezTo>
                      <a:pt x="197223" y="493721"/>
                      <a:pt x="228753" y="421115"/>
                      <a:pt x="276242" y="411698"/>
                    </a:cubicBezTo>
                    <a:cubicBezTo>
                      <a:pt x="334627" y="400137"/>
                      <a:pt x="375403" y="438274"/>
                      <a:pt x="377029" y="439840"/>
                    </a:cubicBezTo>
                    <a:cubicBezTo>
                      <a:pt x="384042" y="446661"/>
                      <a:pt x="394874" y="447626"/>
                      <a:pt x="402982" y="442156"/>
                    </a:cubicBezTo>
                    <a:cubicBezTo>
                      <a:pt x="411090" y="436687"/>
                      <a:pt x="414243" y="426263"/>
                      <a:pt x="410511" y="417211"/>
                    </a:cubicBezTo>
                    <a:cubicBezTo>
                      <a:pt x="410275" y="416632"/>
                      <a:pt x="387046" y="358743"/>
                      <a:pt x="417053" y="315435"/>
                    </a:cubicBezTo>
                    <a:cubicBezTo>
                      <a:pt x="446674" y="272709"/>
                      <a:pt x="526016" y="276548"/>
                      <a:pt x="526763" y="276591"/>
                    </a:cubicBezTo>
                    <a:cubicBezTo>
                      <a:pt x="537787" y="277149"/>
                      <a:pt x="547161" y="269234"/>
                      <a:pt x="548448" y="258402"/>
                    </a:cubicBezTo>
                    <a:cubicBezTo>
                      <a:pt x="549713" y="247527"/>
                      <a:pt x="542270" y="237554"/>
                      <a:pt x="531503" y="235645"/>
                    </a:cubicBezTo>
                    <a:close/>
                    <a:moveTo>
                      <a:pt x="383144" y="291882"/>
                    </a:moveTo>
                    <a:cubicBezTo>
                      <a:pt x="362510" y="321633"/>
                      <a:pt x="358992" y="354836"/>
                      <a:pt x="361030" y="381539"/>
                    </a:cubicBezTo>
                    <a:cubicBezTo>
                      <a:pt x="337371" y="371244"/>
                      <a:pt x="305478" y="363779"/>
                      <a:pt x="268221" y="371158"/>
                    </a:cubicBezTo>
                    <a:cubicBezTo>
                      <a:pt x="234546" y="377828"/>
                      <a:pt x="208699" y="401594"/>
                      <a:pt x="189865" y="427589"/>
                    </a:cubicBezTo>
                    <a:cubicBezTo>
                      <a:pt x="186691" y="399190"/>
                      <a:pt x="179462" y="370686"/>
                      <a:pt x="164384" y="353076"/>
                    </a:cubicBezTo>
                    <a:cubicBezTo>
                      <a:pt x="146903" y="332635"/>
                      <a:pt x="116466" y="318543"/>
                      <a:pt x="88498" y="309255"/>
                    </a:cubicBezTo>
                    <a:cubicBezTo>
                      <a:pt x="114023" y="294477"/>
                      <a:pt x="139891" y="272641"/>
                      <a:pt x="149223" y="242161"/>
                    </a:cubicBezTo>
                    <a:cubicBezTo>
                      <a:pt x="158918" y="210524"/>
                      <a:pt x="153449" y="172453"/>
                      <a:pt x="145684" y="142637"/>
                    </a:cubicBezTo>
                    <a:cubicBezTo>
                      <a:pt x="180346" y="157501"/>
                      <a:pt x="227170" y="171057"/>
                      <a:pt x="262493" y="157030"/>
                    </a:cubicBezTo>
                    <a:cubicBezTo>
                      <a:pt x="295011" y="144117"/>
                      <a:pt x="313392" y="111558"/>
                      <a:pt x="323647" y="81852"/>
                    </a:cubicBezTo>
                    <a:cubicBezTo>
                      <a:pt x="335057" y="95473"/>
                      <a:pt x="350630" y="108342"/>
                      <a:pt x="371628" y="115914"/>
                    </a:cubicBezTo>
                    <a:cubicBezTo>
                      <a:pt x="393056" y="123614"/>
                      <a:pt x="416200" y="121833"/>
                      <a:pt x="437306" y="116192"/>
                    </a:cubicBezTo>
                    <a:cubicBezTo>
                      <a:pt x="425681" y="140387"/>
                      <a:pt x="417851" y="168250"/>
                      <a:pt x="423707" y="194373"/>
                    </a:cubicBezTo>
                    <a:cubicBezTo>
                      <a:pt x="428576" y="216101"/>
                      <a:pt x="440652" y="232317"/>
                      <a:pt x="454808" y="244307"/>
                    </a:cubicBezTo>
                    <a:cubicBezTo>
                      <a:pt x="428469" y="252050"/>
                      <a:pt x="400950" y="266207"/>
                      <a:pt x="383146" y="291881"/>
                    </a:cubicBezTo>
                    <a:close/>
                  </a:path>
                </a:pathLst>
              </a:custGeom>
              <a:solidFill>
                <a:srgbClr val="000000"/>
              </a:solidFill>
              <a:ln w="5484"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341F9A1A-3D88-4CCA-AA2F-8EB674AD5848}"/>
                </a:ext>
              </a:extLst>
            </p:cNvPr>
            <p:cNvSpPr txBox="1"/>
            <p:nvPr/>
          </p:nvSpPr>
          <p:spPr>
            <a:xfrm>
              <a:off x="9371496" y="5417124"/>
              <a:ext cx="716692" cy="369332"/>
            </a:xfrm>
            <a:prstGeom prst="rect">
              <a:avLst/>
            </a:prstGeom>
            <a:noFill/>
          </p:spPr>
          <p:txBody>
            <a:bodyPr wrap="square" rtlCol="0">
              <a:spAutoFit/>
            </a:bodyPr>
            <a:lstStyle/>
            <a:p>
              <a:r>
                <a:rPr lang="en-US" dirty="0" err="1"/>
                <a:t>evars</a:t>
              </a:r>
              <a:endParaRPr lang="en-US" dirty="0"/>
            </a:p>
          </p:txBody>
        </p:sp>
        <p:sp>
          <p:nvSpPr>
            <p:cNvPr id="20" name="TextBox 19">
              <a:extLst>
                <a:ext uri="{FF2B5EF4-FFF2-40B4-BE49-F238E27FC236}">
                  <a16:creationId xmlns:a16="http://schemas.microsoft.com/office/drawing/2014/main" id="{555BBB2F-1479-48A8-871E-8249C8E1FB0B}"/>
                </a:ext>
              </a:extLst>
            </p:cNvPr>
            <p:cNvSpPr txBox="1"/>
            <p:nvPr/>
          </p:nvSpPr>
          <p:spPr>
            <a:xfrm>
              <a:off x="7777775" y="5422081"/>
              <a:ext cx="1279399" cy="369332"/>
            </a:xfrm>
            <a:prstGeom prst="rect">
              <a:avLst/>
            </a:prstGeom>
            <a:noFill/>
          </p:spPr>
          <p:txBody>
            <a:bodyPr wrap="square" rtlCol="0">
              <a:spAutoFit/>
            </a:bodyPr>
            <a:lstStyle/>
            <a:p>
              <a:r>
                <a:rPr lang="en-US" dirty="0"/>
                <a:t>conversion</a:t>
              </a:r>
            </a:p>
          </p:txBody>
        </p:sp>
      </p:grpSp>
    </p:spTree>
    <p:extLst>
      <p:ext uri="{BB962C8B-B14F-4D97-AF65-F5344CB8AC3E}">
        <p14:creationId xmlns:p14="http://schemas.microsoft.com/office/powerpoint/2010/main" val="10088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E66F-580B-4C13-A3A4-BB0F80958B93}"/>
              </a:ext>
            </a:extLst>
          </p:cNvPr>
          <p:cNvSpPr>
            <a:spLocks noGrp="1"/>
          </p:cNvSpPr>
          <p:nvPr>
            <p:ph type="title"/>
          </p:nvPr>
        </p:nvSpPr>
        <p:spPr/>
        <p:txBody>
          <a:bodyPr/>
          <a:lstStyle/>
          <a:p>
            <a:r>
              <a:rPr lang="en-US" dirty="0" err="1"/>
              <a:t>Superlinearity</a:t>
            </a:r>
            <a:endParaRPr lang="en-US" dirty="0"/>
          </a:p>
        </p:txBody>
      </p:sp>
      <p:sp>
        <p:nvSpPr>
          <p:cNvPr id="3" name="Content Placeholder 2">
            <a:extLst>
              <a:ext uri="{FF2B5EF4-FFF2-40B4-BE49-F238E27FC236}">
                <a16:creationId xmlns:a16="http://schemas.microsoft.com/office/drawing/2014/main" id="{BE6F0793-FAEC-41EF-9F02-834F8AA5EDC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E0F3A5A-B413-4C7F-8A75-4DCBD74E9B1F}"/>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804CCC2-4B0E-4D4D-949A-924D6307B081}"/>
              </a:ext>
            </a:extLst>
          </p:cNvPr>
          <p:cNvSpPr>
            <a:spLocks noGrp="1"/>
          </p:cNvSpPr>
          <p:nvPr>
            <p:ph type="sldNum" sz="quarter" idx="12"/>
          </p:nvPr>
        </p:nvSpPr>
        <p:spPr/>
        <p:txBody>
          <a:bodyPr/>
          <a:lstStyle/>
          <a:p>
            <a:fld id="{F32DFBC5-074D-4C66-ACEB-F88C760FD44F}" type="slidenum">
              <a:rPr lang="en-US" smtClean="0"/>
              <a:t>7</a:t>
            </a:fld>
            <a:endParaRPr lang="en-US"/>
          </a:p>
        </p:txBody>
      </p:sp>
    </p:spTree>
    <p:extLst>
      <p:ext uri="{BB962C8B-B14F-4D97-AF65-F5344CB8AC3E}">
        <p14:creationId xmlns:p14="http://schemas.microsoft.com/office/powerpoint/2010/main" val="18878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199" y="365125"/>
            <a:ext cx="11353801" cy="1325563"/>
          </a:xfrm>
        </p:spPr>
        <p:txBody>
          <a:bodyPr/>
          <a:lstStyle/>
          <a:p>
            <a:r>
              <a:rPr lang="en-US" dirty="0" err="1"/>
              <a:t>Superlinearity</a:t>
            </a:r>
            <a:r>
              <a:rPr lang="en-US" dirty="0"/>
              <a:t>: 4,000 Millenia is Too Long!</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8</a:t>
            </a:fld>
            <a:endParaRPr lang="en-US"/>
          </a:p>
        </p:txBody>
      </p:sp>
      <p:graphicFrame>
        <p:nvGraphicFramePr>
          <p:cNvPr id="6" name="Chart 5">
            <a:extLst>
              <a:ext uri="{FF2B5EF4-FFF2-40B4-BE49-F238E27FC236}">
                <a16:creationId xmlns:a16="http://schemas.microsoft.com/office/drawing/2014/main" id="{51248789-EE94-4DFE-A9D8-F7FD6720AB26}"/>
              </a:ext>
            </a:extLst>
          </p:cNvPr>
          <p:cNvGraphicFramePr/>
          <p:nvPr>
            <p:extLst>
              <p:ext uri="{D42A27DB-BD31-4B8C-83A1-F6EECF244321}">
                <p14:modId xmlns:p14="http://schemas.microsoft.com/office/powerpoint/2010/main" val="2335314868"/>
              </p:ext>
            </p:extLst>
          </p:nvPr>
        </p:nvGraphicFramePr>
        <p:xfrm>
          <a:off x="2335503" y="1825624"/>
          <a:ext cx="7520994" cy="4351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550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6AB4-59C8-40D4-AE07-D0CC82A380E3}"/>
              </a:ext>
            </a:extLst>
          </p:cNvPr>
          <p:cNvSpPr>
            <a:spLocks noGrp="1"/>
          </p:cNvSpPr>
          <p:nvPr>
            <p:ph type="title"/>
          </p:nvPr>
        </p:nvSpPr>
        <p:spPr>
          <a:xfrm>
            <a:off x="838199" y="365125"/>
            <a:ext cx="11353801" cy="1325563"/>
          </a:xfrm>
        </p:spPr>
        <p:txBody>
          <a:bodyPr/>
          <a:lstStyle/>
          <a:p>
            <a:r>
              <a:rPr lang="en-US" dirty="0" err="1"/>
              <a:t>Superlinearity</a:t>
            </a:r>
            <a:r>
              <a:rPr lang="en-US" dirty="0"/>
              <a:t>: 4,000 Millenia is Too Long!</a:t>
            </a:r>
          </a:p>
        </p:txBody>
      </p:sp>
      <p:sp>
        <p:nvSpPr>
          <p:cNvPr id="3" name="Content Placeholder 2">
            <a:extLst>
              <a:ext uri="{FF2B5EF4-FFF2-40B4-BE49-F238E27FC236}">
                <a16:creationId xmlns:a16="http://schemas.microsoft.com/office/drawing/2014/main" id="{F1E4E30B-6A4C-4DE8-9ECC-1873844AEE0B}"/>
              </a:ext>
            </a:extLst>
          </p:cNvPr>
          <p:cNvSpPr>
            <a:spLocks noGrp="1"/>
          </p:cNvSpPr>
          <p:nvPr>
            <p:ph idx="1"/>
          </p:nvPr>
        </p:nvSpPr>
        <p:spPr/>
        <p:txBody>
          <a:bodyPr>
            <a:normAutofit/>
          </a:bodyPr>
          <a:lstStyle/>
          <a:p>
            <a:pPr marL="0" indent="0">
              <a:buNone/>
            </a:pPr>
            <a:r>
              <a:rPr lang="en-US" dirty="0"/>
              <a:t>What was slow?</a:t>
            </a:r>
          </a:p>
          <a:p>
            <a:pPr marL="0" indent="0" algn="ctr">
              <a:buNone/>
            </a:pPr>
            <a:r>
              <a:rPr lang="en-US" dirty="0">
                <a:latin typeface="Consolas" panose="020B0609020204030204" pitchFamily="49" charset="0"/>
                <a:cs typeface="Courier New" panose="02070309020205020404" pitchFamily="49" charset="0"/>
              </a:rPr>
              <a:t>abstract reflexivity</a:t>
            </a:r>
          </a:p>
          <a:p>
            <a:pPr marL="0" indent="0">
              <a:buNone/>
            </a:pPr>
            <a:r>
              <a:rPr lang="en-US" dirty="0">
                <a:cs typeface="Courier New" panose="02070309020205020404" pitchFamily="49" charset="0"/>
              </a:rPr>
              <a:t>Why was it slow?</a:t>
            </a:r>
          </a:p>
          <a:p>
            <a:pPr marL="0" indent="0" algn="ctr">
              <a:buNone/>
            </a:pPr>
            <a:r>
              <a:rPr lang="en-US" dirty="0">
                <a:cs typeface="Courier New" panose="02070309020205020404" pitchFamily="49" charset="0"/>
              </a:rPr>
              <a:t>black-box conversion heuristics</a:t>
            </a:r>
          </a:p>
        </p:txBody>
      </p:sp>
      <p:sp>
        <p:nvSpPr>
          <p:cNvPr id="4" name="Date Placeholder 3">
            <a:extLst>
              <a:ext uri="{FF2B5EF4-FFF2-40B4-BE49-F238E27FC236}">
                <a16:creationId xmlns:a16="http://schemas.microsoft.com/office/drawing/2014/main" id="{75F38D50-D086-4755-AA3C-476D896BF141}"/>
              </a:ext>
            </a:extLst>
          </p:cNvPr>
          <p:cNvSpPr>
            <a:spLocks noGrp="1"/>
          </p:cNvSpPr>
          <p:nvPr>
            <p:ph type="dt" sz="half" idx="10"/>
          </p:nvPr>
        </p:nvSpPr>
        <p:spPr/>
        <p:txBody>
          <a:bodyPr/>
          <a:lstStyle/>
          <a:p>
            <a:r>
              <a:rPr lang="en-US"/>
              <a:t>Coq Workshop 2022</a:t>
            </a:r>
          </a:p>
        </p:txBody>
      </p:sp>
      <p:sp>
        <p:nvSpPr>
          <p:cNvPr id="5" name="Slide Number Placeholder 4">
            <a:extLst>
              <a:ext uri="{FF2B5EF4-FFF2-40B4-BE49-F238E27FC236}">
                <a16:creationId xmlns:a16="http://schemas.microsoft.com/office/drawing/2014/main" id="{1629A4BB-EFB1-4A52-8E59-F6B0D61B8935}"/>
              </a:ext>
            </a:extLst>
          </p:cNvPr>
          <p:cNvSpPr>
            <a:spLocks noGrp="1"/>
          </p:cNvSpPr>
          <p:nvPr>
            <p:ph type="sldNum" sz="quarter" idx="12"/>
          </p:nvPr>
        </p:nvSpPr>
        <p:spPr/>
        <p:txBody>
          <a:bodyPr/>
          <a:lstStyle/>
          <a:p>
            <a:fld id="{F32DFBC5-074D-4C66-ACEB-F88C760FD44F}" type="slidenum">
              <a:rPr lang="en-US" smtClean="0"/>
              <a:t>9</a:t>
            </a:fld>
            <a:endParaRPr lang="en-US"/>
          </a:p>
        </p:txBody>
      </p:sp>
    </p:spTree>
    <p:extLst>
      <p:ext uri="{BB962C8B-B14F-4D97-AF65-F5344CB8AC3E}">
        <p14:creationId xmlns:p14="http://schemas.microsoft.com/office/powerpoint/2010/main" val="83365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46476</TotalTime>
  <Words>6614</Words>
  <Application>Microsoft Office PowerPoint</Application>
  <PresentationFormat>Widescreen</PresentationFormat>
  <Paragraphs>771</Paragraphs>
  <Slides>49</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Courier New</vt:lpstr>
      <vt:lpstr>Calibri</vt:lpstr>
      <vt:lpstr>Cambria Math</vt:lpstr>
      <vt:lpstr>Arial</vt:lpstr>
      <vt:lpstr>Consolas</vt:lpstr>
      <vt:lpstr>Calibri Light</vt:lpstr>
      <vt:lpstr>Wingdings</vt:lpstr>
      <vt:lpstr>Office Theme</vt:lpstr>
      <vt:lpstr>10 Years of Superlinear Slowness in Coq</vt:lpstr>
      <vt:lpstr>My PhD</vt:lpstr>
      <vt:lpstr>Why We Need Automation: Verification Overhead</vt:lpstr>
      <vt:lpstr>Automating Verification: ≈ No Marginal Overhead</vt:lpstr>
      <vt:lpstr>Proof Engine: The API for Automation</vt:lpstr>
      <vt:lpstr>This Presentation</vt:lpstr>
      <vt:lpstr>Superlinearity</vt:lpstr>
      <vt:lpstr>Superlinearity: 4,000 Millenia is Too Long!</vt:lpstr>
      <vt:lpstr>Superlinearity: 4,000 Millenia is Too Long!</vt:lpstr>
      <vt:lpstr>What’s Hard About Conversion, By Example</vt:lpstr>
      <vt:lpstr>What’s Hard About Conversion, By Example</vt:lpstr>
      <vt:lpstr>Superlinearity: 4,000 Millenia is Too Long!</vt:lpstr>
      <vt:lpstr>Superlinearity: Exponential is Too Slow </vt:lpstr>
      <vt:lpstr>Conversion is Everywhere</vt:lpstr>
      <vt:lpstr>Whack-a-Mole: Contexts, Term Size, and Evars</vt:lpstr>
      <vt:lpstr>Whack-a-Mole: Contexts, Term Size, and Evars</vt:lpstr>
      <vt:lpstr>Whack-a-Mole: Contexts, Term Size, and Evars</vt:lpstr>
      <vt:lpstr>Whack-a-Mole: Contexts, Term Size, and Evars</vt:lpstr>
      <vt:lpstr>Whack-a-Mole: Contexts, Term Size, and Evars</vt:lpstr>
      <vt:lpstr>Whack-a-Mole: Contexts, Term Size, and Evars</vt:lpstr>
      <vt:lpstr>Whack-a-Mole: Contexts, Term Size, and Evars</vt:lpstr>
      <vt:lpstr>Whack-a-Mole: Contexts, Term Size, and Evars</vt:lpstr>
      <vt:lpstr>Whack-a-Mole: Contexts, Term Size, and Evars</vt:lpstr>
      <vt:lpstr>Whack-a-Mole: Contexts, Term Size, and Evars</vt:lpstr>
      <vt:lpstr>Performance?</vt:lpstr>
      <vt:lpstr>LtacProf!</vt:lpstr>
      <vt:lpstr>Why clear?</vt:lpstr>
      <vt:lpstr>Dumb Algorithmics Forced By Ltac</vt:lpstr>
      <vt:lpstr>PowerPoint Presentation</vt:lpstr>
      <vt:lpstr>Can we just skip clear?</vt:lpstr>
      <vt:lpstr>What’s up with refine?</vt:lpstr>
      <vt:lpstr>It’s reflexivity again!</vt:lpstr>
      <vt:lpstr>It’s reflexivity refine eq_refl</vt:lpstr>
      <vt:lpstr>You say toMAYto, I say toMAHto</vt:lpstr>
      <vt:lpstr>Evars and Holes are Everywhere</vt:lpstr>
      <vt:lpstr>Reducing Context Size …</vt:lpstr>
      <vt:lpstr>Reducing Context Size …</vt:lpstr>
      <vt:lpstr>Optimized Proof of Entire Loop Body</vt:lpstr>
      <vt:lpstr>Example 3: Rewriting is Hard</vt:lpstr>
      <vt:lpstr>Example 3: Rewriting is Slow</vt:lpstr>
      <vt:lpstr>Example 3: Rewriting is Hard</vt:lpstr>
      <vt:lpstr>Example 3: Rewriting is Hard</vt:lpstr>
      <vt:lpstr>What we hope you now believe</vt:lpstr>
      <vt:lpstr>Discussion &amp; Questions</vt:lpstr>
      <vt:lpstr>PowerPoint Presentation</vt:lpstr>
      <vt:lpstr>Extra Content</vt:lpstr>
      <vt:lpstr>Rewriting Pseudocode: With Binders</vt:lpstr>
      <vt:lpstr>Rewriting Pseudocode: No Binders</vt:lpstr>
      <vt:lpstr>Rewrite Performance With Binders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Years of Superlinear Slowness in Coq</dc:title>
  <dc:creator>Jason Gross;Andres Erbsen</dc:creator>
  <cp:lastModifiedBy>Jason Gross</cp:lastModifiedBy>
  <cp:revision>171</cp:revision>
  <dcterms:created xsi:type="dcterms:W3CDTF">2022-06-28T17:36:17Z</dcterms:created>
  <dcterms:modified xsi:type="dcterms:W3CDTF">2022-08-11T16:39:34Z</dcterms:modified>
</cp:coreProperties>
</file>